
<file path=[Content_Types].xml><?xml version="1.0" encoding="utf-8"?>
<Types xmlns="http://schemas.openxmlformats.org/package/2006/content-types">
  <Default Extension="mp3"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4"/>
  </p:notesMasterIdLst>
  <p:sldIdLst>
    <p:sldId id="285" r:id="rId2"/>
    <p:sldId id="288" r:id="rId3"/>
    <p:sldId id="286" r:id="rId4"/>
    <p:sldId id="279" r:id="rId5"/>
    <p:sldId id="289" r:id="rId6"/>
    <p:sldId id="280" r:id="rId7"/>
    <p:sldId id="281" r:id="rId8"/>
    <p:sldId id="282" r:id="rId9"/>
    <p:sldId id="291" r:id="rId10"/>
    <p:sldId id="292" r:id="rId11"/>
    <p:sldId id="276" r:id="rId12"/>
    <p:sldId id="29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7EE85F-2293-419A-8DE8-29DB6729419A}">
          <p14:sldIdLst>
            <p14:sldId id="285"/>
            <p14:sldId id="288"/>
            <p14:sldId id="286"/>
            <p14:sldId id="279"/>
            <p14:sldId id="289"/>
            <p14:sldId id="280"/>
            <p14:sldId id="281"/>
            <p14:sldId id="282"/>
            <p14:sldId id="291"/>
            <p14:sldId id="292"/>
          </p14:sldIdLst>
        </p14:section>
        <p14:section name="Untitled Section" id="{0322C9CE-714C-4832-BE9F-28308027BEA3}">
          <p14:sldIdLst>
            <p14:sldId id="276"/>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FFCC"/>
    <a:srgbClr val="F95DEE"/>
    <a:srgbClr val="FFD961"/>
    <a:srgbClr val="FFCD2D"/>
    <a:srgbClr val="FFFF00"/>
    <a:srgbClr val="FFC409"/>
    <a:srgbClr val="DAFAFE"/>
    <a:srgbClr val="DCC5ED"/>
    <a:srgbClr val="08B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6" autoAdjust="0"/>
  </p:normalViewPr>
  <p:slideViewPr>
    <p:cSldViewPr>
      <p:cViewPr>
        <p:scale>
          <a:sx n="66" d="100"/>
          <a:sy n="66" d="100"/>
        </p:scale>
        <p:origin x="-142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746119-A797-4CA8-A969-B21291E98112}" type="datetimeFigureOut">
              <a:rPr lang="en-GB" smtClean="0"/>
              <a:t>21/09/2017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F04CE-1EC4-4129-AA9C-BCF50C9578F3}" type="slidenum">
              <a:rPr lang="en-GB" smtClean="0"/>
              <a:t>‹#›</a:t>
            </a:fld>
            <a:endParaRPr lang="en-GB" dirty="0"/>
          </a:p>
        </p:txBody>
      </p:sp>
    </p:spTree>
    <p:extLst>
      <p:ext uri="{BB962C8B-B14F-4D97-AF65-F5344CB8AC3E}">
        <p14:creationId xmlns:p14="http://schemas.microsoft.com/office/powerpoint/2010/main" val="341735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2F04CE-1EC4-4129-AA9C-BCF50C9578F3}" type="slidenum">
              <a:rPr lang="en-GB" smtClean="0"/>
              <a:t>10</a:t>
            </a:fld>
            <a:endParaRPr lang="en-GB" dirty="0"/>
          </a:p>
        </p:txBody>
      </p:sp>
    </p:spTree>
    <p:extLst>
      <p:ext uri="{BB962C8B-B14F-4D97-AF65-F5344CB8AC3E}">
        <p14:creationId xmlns:p14="http://schemas.microsoft.com/office/powerpoint/2010/main" val="329633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t>21/09/2017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188618142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t>21/09/2017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303942043"/>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t>21/09/2017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4126105123"/>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t>21/09/2017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146480801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t>21/09/2017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219540976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t>21/09/2017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111729367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t>21/09/2017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70546782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t>21/09/2017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243238703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t>21/09/2017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4072330378"/>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t>21/09/2017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144800902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t>21/09/2017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171797247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t>21/09/2017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97C43D-27AD-4A3D-8DEC-66A95DD9E4BC}" type="slidenum">
              <a:rPr lang="en-GB" smtClean="0"/>
              <a:t>‹#›</a:t>
            </a:fld>
            <a:endParaRPr lang="en-GB" dirty="0"/>
          </a:p>
        </p:txBody>
      </p:sp>
    </p:spTree>
    <p:extLst>
      <p:ext uri="{BB962C8B-B14F-4D97-AF65-F5344CB8AC3E}">
        <p14:creationId xmlns:p14="http://schemas.microsoft.com/office/powerpoint/2010/main" val="376073089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30">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pPr/>
              <a:t>21/09/2017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pPr/>
              <a:t>‹#›</a:t>
            </a:fld>
            <a:endParaRPr lang="en-GB" dirty="0"/>
          </a:p>
        </p:txBody>
      </p:sp>
    </p:spTree>
    <p:extLst>
      <p:ext uri="{BB962C8B-B14F-4D97-AF65-F5344CB8AC3E}">
        <p14:creationId xmlns:p14="http://schemas.microsoft.com/office/powerpoint/2010/main" val="978450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10" name="Title 1"/>
          <p:cNvSpPr txBox="1">
            <a:spLocks/>
          </p:cNvSpPr>
          <p:nvPr/>
        </p:nvSpPr>
        <p:spPr>
          <a:xfrm>
            <a:off x="0" y="0"/>
            <a:ext cx="9124950" cy="1828800"/>
          </a:xfrm>
          <a:prstGeom prst="rect">
            <a:avLst/>
          </a:prstGeom>
          <a:solidFill>
            <a:schemeClr val="lt1">
              <a:alpha val="90000"/>
            </a:schemeClr>
          </a:solid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3" algn="ctr" rtl="0">
              <a:spcBef>
                <a:spcPct val="0"/>
              </a:spcBef>
            </a:pPr>
            <a:r>
              <a:rPr lang="en-US" sz="4400" b="1" spc="150" dirty="0" smtClean="0">
                <a:ln w="11430"/>
                <a:solidFill>
                  <a:schemeClr val="tx1"/>
                </a:solidFill>
                <a:effectLst>
                  <a:outerShdw blurRad="25400" algn="tl" rotWithShape="0">
                    <a:srgbClr val="000000">
                      <a:alpha val="43000"/>
                    </a:srgbClr>
                  </a:outerShdw>
                </a:effectLst>
                <a:latin typeface="Arial" pitchFamily="34" charset="0"/>
                <a:cs typeface="Arial" pitchFamily="34" charset="0"/>
              </a:rPr>
              <a:t>UNIT 1: </a:t>
            </a:r>
            <a:r>
              <a:rPr lang="en-US" sz="4400" b="1" spc="150" smtClean="0">
                <a:ln w="11430"/>
                <a:solidFill>
                  <a:schemeClr val="tx1"/>
                </a:solidFill>
                <a:effectLst>
                  <a:outerShdw blurRad="25400" algn="tl" rotWithShape="0">
                    <a:srgbClr val="000000">
                      <a:alpha val="43000"/>
                    </a:srgbClr>
                  </a:outerShdw>
                </a:effectLst>
                <a:latin typeface="Arial" pitchFamily="34" charset="0"/>
                <a:cs typeface="Arial" pitchFamily="34" charset="0"/>
              </a:rPr>
              <a:t>LOCAL ENVIRONMENT</a:t>
            </a:r>
            <a:r>
              <a:rPr lang="en-US" sz="4400" b="1" spc="150" dirty="0" smtClean="0">
                <a:ln w="11430"/>
                <a:solidFill>
                  <a:srgbClr val="FF3300"/>
                </a:solidFill>
                <a:effectLst>
                  <a:outerShdw blurRad="25400" algn="tl" rotWithShape="0">
                    <a:srgbClr val="000000">
                      <a:alpha val="43000"/>
                    </a:srgbClr>
                  </a:outerShdw>
                </a:effectLst>
                <a:latin typeface="Arial" pitchFamily="34" charset="0"/>
                <a:cs typeface="Arial" pitchFamily="34" charset="0"/>
              </a:rPr>
              <a:t/>
            </a:r>
            <a:br>
              <a:rPr lang="en-US" sz="4400" b="1" spc="150" dirty="0" smtClean="0">
                <a:ln w="11430"/>
                <a:solidFill>
                  <a:srgbClr val="FF3300"/>
                </a:solidFill>
                <a:effectLst>
                  <a:outerShdw blurRad="25400" algn="tl" rotWithShape="0">
                    <a:srgbClr val="000000">
                      <a:alpha val="43000"/>
                    </a:srgbClr>
                  </a:outerShdw>
                </a:effectLst>
                <a:latin typeface="Arial" pitchFamily="34" charset="0"/>
                <a:cs typeface="Arial" pitchFamily="34" charset="0"/>
              </a:rPr>
            </a:br>
            <a:r>
              <a:rPr lang="en-GB" sz="3200" b="1" spc="150" dirty="0" smtClean="0">
                <a:ln w="11430"/>
                <a:solidFill>
                  <a:schemeClr val="accent6">
                    <a:lumMod val="75000"/>
                  </a:schemeClr>
                </a:solidFill>
                <a:effectLst>
                  <a:outerShdw blurRad="25400" algn="tl" rotWithShape="0">
                    <a:srgbClr val="000000">
                      <a:alpha val="43000"/>
                    </a:srgbClr>
                  </a:outerShdw>
                </a:effectLst>
                <a:latin typeface="Arial" pitchFamily="34" charset="0"/>
                <a:cs typeface="Arial" pitchFamily="34" charset="0"/>
              </a:rPr>
              <a:t>LESSON 5: SKILLS 1</a:t>
            </a:r>
            <a:endParaRPr lang="en-US" sz="3200" b="1" spc="150" dirty="0">
              <a:ln w="11430"/>
              <a:solidFill>
                <a:schemeClr val="accent6">
                  <a:lumMod val="75000"/>
                </a:schemeClr>
              </a:solidFill>
              <a:effectLst>
                <a:outerShdw blurRad="25400" algn="tl" rotWithShape="0">
                  <a:srgbClr val="000000">
                    <a:alpha val="43000"/>
                  </a:srgbClr>
                </a:outerShdw>
              </a:effectLst>
              <a:latin typeface="Arial" pitchFamily="34" charset="0"/>
              <a:cs typeface="Arial" pitchFamily="34" charset="0"/>
            </a:endParaRPr>
          </a:p>
        </p:txBody>
      </p:sp>
      <p:sp>
        <p:nvSpPr>
          <p:cNvPr id="11" name="TextBox 10"/>
          <p:cNvSpPr txBox="1"/>
          <p:nvPr/>
        </p:nvSpPr>
        <p:spPr>
          <a:xfrm>
            <a:off x="7155692" y="6334780"/>
            <a:ext cx="1943100" cy="523220"/>
          </a:xfrm>
          <a:prstGeom prst="rect">
            <a:avLst/>
          </a:prstGeom>
          <a:noFill/>
        </p:spPr>
        <p:txBody>
          <a:bodyPr wrap="square" rtlCol="0">
            <a:spAutoFit/>
          </a:bodyPr>
          <a:lstStyle/>
          <a:p>
            <a:pPr algn="ctr"/>
            <a:r>
              <a:rPr lang="en-US" sz="2800" b="1" dirty="0" smtClean="0">
                <a:solidFill>
                  <a:srgbClr val="FF0000"/>
                </a:solidFill>
                <a:latin typeface="Tahoma" pitchFamily="34" charset="0"/>
                <a:ea typeface="Tahoma" pitchFamily="34" charset="0"/>
                <a:cs typeface="Tahoma" pitchFamily="34" charset="0"/>
              </a:rPr>
              <a:t>English 9</a:t>
            </a:r>
            <a:endParaRPr lang="en-GB" sz="28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663004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2"/>
          </p:nvPr>
        </p:nvSpPr>
        <p:spPr/>
        <p:txBody>
          <a:bodyPr/>
          <a:lstStyle/>
          <a:p>
            <a:fld id="{A397C43D-27AD-4A3D-8DEC-66A95DD9E4BC}" type="slidenum">
              <a:rPr lang="en-GB" smtClean="0"/>
              <a:t>9</a:t>
            </a:fld>
            <a:endParaRPr lang="en-GB" dirty="0"/>
          </a:p>
        </p:txBody>
      </p:sp>
      <p:sp>
        <p:nvSpPr>
          <p:cNvPr id="7" name="Rectangle 6"/>
          <p:cNvSpPr>
            <a:spLocks noChangeAspect="1"/>
          </p:cNvSpPr>
          <p:nvPr/>
        </p:nvSpPr>
        <p:spPr>
          <a:xfrm>
            <a:off x="574373" y="402245"/>
            <a:ext cx="3217120" cy="2377440"/>
          </a:xfrm>
          <a:prstGeom prst="rect">
            <a:avLst/>
          </a:prstGeom>
          <a:blipFill>
            <a:blip r:embed="rId2">
              <a:extLst>
                <a:ext uri="{28A0092B-C50C-407E-A947-70E740481C1C}">
                  <a14:useLocalDpi xmlns:a14="http://schemas.microsoft.com/office/drawing/2010/main" val="0"/>
                </a:ext>
              </a:extLst>
            </a:blip>
            <a:srcRect/>
            <a:stretch>
              <a:fillRect l="-6000" r="-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p:cNvSpPr>
            <a:spLocks noChangeAspect="1"/>
          </p:cNvSpPr>
          <p:nvPr/>
        </p:nvSpPr>
        <p:spPr>
          <a:xfrm>
            <a:off x="5315090" y="402245"/>
            <a:ext cx="3217120" cy="2377440"/>
          </a:xfrm>
          <a:prstGeom prst="rect">
            <a:avLst/>
          </a:prstGeom>
          <a:blipFill>
            <a:blip r:embed="rId3">
              <a:extLst>
                <a:ext uri="{28A0092B-C50C-407E-A947-70E740481C1C}">
                  <a14:useLocalDpi xmlns:a14="http://schemas.microsoft.com/office/drawing/2010/main" val="0"/>
                </a:ext>
              </a:extLst>
            </a:blip>
            <a:srcRect/>
            <a:stretch>
              <a:fillRect l="-11000" r="-1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ctangle 10"/>
          <p:cNvSpPr>
            <a:spLocks noChangeAspect="1"/>
          </p:cNvSpPr>
          <p:nvPr/>
        </p:nvSpPr>
        <p:spPr>
          <a:xfrm>
            <a:off x="574373" y="3453297"/>
            <a:ext cx="3217120" cy="2377440"/>
          </a:xfrm>
          <a:prstGeom prst="rect">
            <a:avLst/>
          </a:prstGeom>
          <a:blipFill>
            <a:blip r:embed="rId4">
              <a:extLst>
                <a:ext uri="{28A0092B-C50C-407E-A947-70E740481C1C}">
                  <a14:useLocalDpi xmlns:a14="http://schemas.microsoft.com/office/drawing/2010/main" val="0"/>
                </a:ext>
              </a:extLst>
            </a:blip>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Rectangle 12"/>
          <p:cNvSpPr>
            <a:spLocks noChangeAspect="1"/>
          </p:cNvSpPr>
          <p:nvPr/>
        </p:nvSpPr>
        <p:spPr>
          <a:xfrm>
            <a:off x="5315090" y="3453297"/>
            <a:ext cx="3217120" cy="2377440"/>
          </a:xfrm>
          <a:prstGeom prst="rect">
            <a:avLst/>
          </a:prstGeom>
          <a:blipFill>
            <a:blip r:embed="rId5">
              <a:extLst>
                <a:ext uri="{28A0092B-C50C-407E-A947-70E740481C1C}">
                  <a14:useLocalDpi xmlns:a14="http://schemas.microsoft.com/office/drawing/2010/main" val="0"/>
                </a:ext>
              </a:extLst>
            </a:blip>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574372" y="2782669"/>
            <a:ext cx="3464228" cy="646331"/>
          </a:xfrm>
          <a:prstGeom prst="rect">
            <a:avLst/>
          </a:prstGeom>
        </p:spPr>
        <p:txBody>
          <a:bodyPr wrap="square">
            <a:spAutoFit/>
          </a:bodyPr>
          <a:lstStyle/>
          <a:p>
            <a:r>
              <a:rPr lang="en-GB" b="1" dirty="0" err="1">
                <a:solidFill>
                  <a:srgbClr val="B32263"/>
                </a:solidFill>
                <a:latin typeface="Arial"/>
              </a:rPr>
              <a:t>Poonah</a:t>
            </a:r>
            <a:r>
              <a:rPr lang="en-GB" b="1" dirty="0">
                <a:solidFill>
                  <a:srgbClr val="B32263"/>
                </a:solidFill>
                <a:latin typeface="Arial"/>
              </a:rPr>
              <a:t>-Paper: Yen Thai village, </a:t>
            </a:r>
            <a:r>
              <a:rPr lang="en-GB" b="1" dirty="0" err="1">
                <a:solidFill>
                  <a:srgbClr val="B32263"/>
                </a:solidFill>
                <a:latin typeface="Arial"/>
              </a:rPr>
              <a:t>Quang</a:t>
            </a:r>
            <a:r>
              <a:rPr lang="en-GB" b="1" dirty="0">
                <a:solidFill>
                  <a:srgbClr val="B32263"/>
                </a:solidFill>
                <a:latin typeface="Arial"/>
              </a:rPr>
              <a:t> </a:t>
            </a:r>
            <a:r>
              <a:rPr lang="en-GB" b="1" dirty="0" err="1">
                <a:solidFill>
                  <a:srgbClr val="B32263"/>
                </a:solidFill>
                <a:latin typeface="Arial"/>
              </a:rPr>
              <a:t>Binh</a:t>
            </a:r>
            <a:r>
              <a:rPr lang="en-GB" b="1" dirty="0">
                <a:solidFill>
                  <a:srgbClr val="B32263"/>
                </a:solidFill>
                <a:latin typeface="Arial"/>
              </a:rPr>
              <a:t> province </a:t>
            </a:r>
            <a:endParaRPr lang="en-GB" b="1" i="0" dirty="0">
              <a:solidFill>
                <a:srgbClr val="B32263"/>
              </a:solidFill>
              <a:effectLst/>
              <a:latin typeface="Arial"/>
            </a:endParaRPr>
          </a:p>
        </p:txBody>
      </p:sp>
      <p:sp>
        <p:nvSpPr>
          <p:cNvPr id="16" name="Rectangle 15"/>
          <p:cNvSpPr/>
          <p:nvPr/>
        </p:nvSpPr>
        <p:spPr>
          <a:xfrm>
            <a:off x="5315090" y="2764949"/>
            <a:ext cx="3464228" cy="646331"/>
          </a:xfrm>
          <a:prstGeom prst="rect">
            <a:avLst/>
          </a:prstGeom>
        </p:spPr>
        <p:txBody>
          <a:bodyPr wrap="square">
            <a:spAutoFit/>
          </a:bodyPr>
          <a:lstStyle/>
          <a:p>
            <a:r>
              <a:rPr lang="en-US" b="1" dirty="0">
                <a:solidFill>
                  <a:srgbClr val="B32263"/>
                </a:solidFill>
                <a:latin typeface="Arial"/>
              </a:rPr>
              <a:t>Folklore Painting: Dong Ho painting, </a:t>
            </a:r>
            <a:r>
              <a:rPr lang="en-US" b="1" dirty="0" err="1">
                <a:solidFill>
                  <a:srgbClr val="B32263"/>
                </a:solidFill>
                <a:latin typeface="Arial"/>
              </a:rPr>
              <a:t>Bac</a:t>
            </a:r>
            <a:r>
              <a:rPr lang="en-US" b="1" dirty="0">
                <a:solidFill>
                  <a:srgbClr val="B32263"/>
                </a:solidFill>
                <a:latin typeface="Arial"/>
              </a:rPr>
              <a:t> </a:t>
            </a:r>
            <a:r>
              <a:rPr lang="en-US" b="1" dirty="0" err="1">
                <a:solidFill>
                  <a:srgbClr val="B32263"/>
                </a:solidFill>
                <a:latin typeface="Arial"/>
              </a:rPr>
              <a:t>Ninh</a:t>
            </a:r>
            <a:r>
              <a:rPr lang="en-US" b="1" dirty="0">
                <a:solidFill>
                  <a:srgbClr val="B32263"/>
                </a:solidFill>
                <a:latin typeface="Arial"/>
              </a:rPr>
              <a:t> province </a:t>
            </a:r>
            <a:endParaRPr lang="en-US" b="1" i="0" dirty="0">
              <a:solidFill>
                <a:srgbClr val="B32263"/>
              </a:solidFill>
              <a:effectLst/>
              <a:latin typeface="Arial"/>
            </a:endParaRPr>
          </a:p>
        </p:txBody>
      </p:sp>
      <p:sp>
        <p:nvSpPr>
          <p:cNvPr id="17" name="Rectangle 16"/>
          <p:cNvSpPr/>
          <p:nvPr/>
        </p:nvSpPr>
        <p:spPr>
          <a:xfrm>
            <a:off x="570743" y="5841822"/>
            <a:ext cx="3220750" cy="646331"/>
          </a:xfrm>
          <a:prstGeom prst="rect">
            <a:avLst/>
          </a:prstGeom>
        </p:spPr>
        <p:txBody>
          <a:bodyPr wrap="square">
            <a:spAutoFit/>
          </a:bodyPr>
          <a:lstStyle/>
          <a:p>
            <a:r>
              <a:rPr lang="en-US" b="1" dirty="0">
                <a:solidFill>
                  <a:srgbClr val="B32263"/>
                </a:solidFill>
                <a:latin typeface="Arial"/>
              </a:rPr>
              <a:t>Conical Hats: </a:t>
            </a:r>
            <a:r>
              <a:rPr lang="en-US" b="1" dirty="0" err="1">
                <a:solidFill>
                  <a:srgbClr val="B32263"/>
                </a:solidFill>
                <a:latin typeface="Arial"/>
              </a:rPr>
              <a:t>Chuong</a:t>
            </a:r>
            <a:r>
              <a:rPr lang="en-US" b="1" dirty="0">
                <a:solidFill>
                  <a:srgbClr val="B32263"/>
                </a:solidFill>
                <a:latin typeface="Arial"/>
              </a:rPr>
              <a:t> village, Ha </a:t>
            </a:r>
            <a:r>
              <a:rPr lang="en-US" b="1" dirty="0" err="1">
                <a:solidFill>
                  <a:srgbClr val="B32263"/>
                </a:solidFill>
                <a:latin typeface="Arial"/>
              </a:rPr>
              <a:t>Tay</a:t>
            </a:r>
            <a:r>
              <a:rPr lang="en-US" b="1" dirty="0">
                <a:solidFill>
                  <a:srgbClr val="B32263"/>
                </a:solidFill>
                <a:latin typeface="Arial"/>
              </a:rPr>
              <a:t> province</a:t>
            </a:r>
            <a:endParaRPr lang="en-US" b="1" i="0" dirty="0">
              <a:solidFill>
                <a:srgbClr val="B32263"/>
              </a:solidFill>
              <a:effectLst/>
              <a:latin typeface="Arial"/>
            </a:endParaRPr>
          </a:p>
        </p:txBody>
      </p:sp>
      <p:sp>
        <p:nvSpPr>
          <p:cNvPr id="18" name="Rectangle 17"/>
          <p:cNvSpPr/>
          <p:nvPr/>
        </p:nvSpPr>
        <p:spPr>
          <a:xfrm>
            <a:off x="5155436" y="5852907"/>
            <a:ext cx="3600310" cy="646331"/>
          </a:xfrm>
          <a:prstGeom prst="rect">
            <a:avLst/>
          </a:prstGeom>
        </p:spPr>
        <p:txBody>
          <a:bodyPr wrap="square">
            <a:spAutoFit/>
          </a:bodyPr>
          <a:lstStyle/>
          <a:p>
            <a:r>
              <a:rPr lang="en-US" b="1" dirty="0">
                <a:solidFill>
                  <a:srgbClr val="B32263"/>
                </a:solidFill>
                <a:latin typeface="Arial"/>
              </a:rPr>
              <a:t>Green Young Sticky Rice: </a:t>
            </a:r>
            <a:r>
              <a:rPr lang="en-US" b="1" dirty="0" err="1">
                <a:solidFill>
                  <a:srgbClr val="B32263"/>
                </a:solidFill>
                <a:latin typeface="Arial"/>
              </a:rPr>
              <a:t>Vong</a:t>
            </a:r>
            <a:r>
              <a:rPr lang="en-US" b="1" dirty="0">
                <a:solidFill>
                  <a:srgbClr val="B32263"/>
                </a:solidFill>
                <a:latin typeface="Arial"/>
              </a:rPr>
              <a:t> village, </a:t>
            </a:r>
            <a:r>
              <a:rPr lang="en-US" b="1" dirty="0" err="1">
                <a:solidFill>
                  <a:srgbClr val="B32263"/>
                </a:solidFill>
                <a:latin typeface="Arial"/>
              </a:rPr>
              <a:t>Bac</a:t>
            </a:r>
            <a:r>
              <a:rPr lang="en-US" b="1" dirty="0">
                <a:solidFill>
                  <a:srgbClr val="B32263"/>
                </a:solidFill>
                <a:latin typeface="Arial"/>
              </a:rPr>
              <a:t> </a:t>
            </a:r>
            <a:r>
              <a:rPr lang="en-US" b="1" dirty="0" err="1">
                <a:solidFill>
                  <a:srgbClr val="B32263"/>
                </a:solidFill>
                <a:latin typeface="Arial"/>
              </a:rPr>
              <a:t>Ninh</a:t>
            </a:r>
            <a:r>
              <a:rPr lang="en-US" b="1" dirty="0">
                <a:solidFill>
                  <a:srgbClr val="B32263"/>
                </a:solidFill>
                <a:latin typeface="Arial"/>
              </a:rPr>
              <a:t> province</a:t>
            </a:r>
            <a:endParaRPr lang="en-US" b="1" i="0" dirty="0">
              <a:solidFill>
                <a:srgbClr val="B32263"/>
              </a:solidFill>
              <a:effectLst/>
              <a:latin typeface="Arial"/>
            </a:endParaRPr>
          </a:p>
        </p:txBody>
      </p:sp>
    </p:spTree>
    <p:extLst>
      <p:ext uri="{BB962C8B-B14F-4D97-AF65-F5344CB8AC3E}">
        <p14:creationId xmlns:p14="http://schemas.microsoft.com/office/powerpoint/2010/main" val="381709233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1" i="0" u="none" strike="noStrike" baseline="0" dirty="0" smtClean="0">
                <a:solidFill>
                  <a:schemeClr val="accent6">
                    <a:lumMod val="75000"/>
                  </a:schemeClr>
                </a:solidFill>
              </a:rPr>
              <a:t>III. </a:t>
            </a:r>
            <a:r>
              <a:rPr lang="en-GB" b="1" dirty="0" smtClean="0">
                <a:solidFill>
                  <a:schemeClr val="accent6">
                    <a:lumMod val="75000"/>
                  </a:schemeClr>
                </a:solidFill>
              </a:rPr>
              <a:t>Homework</a:t>
            </a:r>
            <a:endParaRPr lang="en-GB" b="1" i="0" u="none" strike="noStrike" baseline="0" dirty="0" smtClean="0">
              <a:solidFill>
                <a:schemeClr val="accent6">
                  <a:lumMod val="75000"/>
                </a:schemeClr>
              </a:solidFill>
            </a:endParaRPr>
          </a:p>
        </p:txBody>
      </p:sp>
      <p:sp>
        <p:nvSpPr>
          <p:cNvPr id="3" name="Text Placeholder 2"/>
          <p:cNvSpPr>
            <a:spLocks noGrp="1"/>
          </p:cNvSpPr>
          <p:nvPr>
            <p:ph type="body" idx="1"/>
          </p:nvPr>
        </p:nvSpPr>
        <p:spPr/>
        <p:txBody>
          <a:bodyPr/>
          <a:lstStyle/>
          <a:p>
            <a:pPr marL="285750" lvl="1" algn="just">
              <a:buClr>
                <a:schemeClr val="accent6">
                  <a:lumMod val="75000"/>
                </a:schemeClr>
              </a:buClr>
              <a:buFont typeface="Arial" pitchFamily="34" charset="0"/>
              <a:buChar char="•"/>
            </a:pPr>
            <a:r>
              <a:rPr lang="en-US" dirty="0" smtClean="0"/>
              <a:t>Learn vocabulary by heart.</a:t>
            </a:r>
          </a:p>
          <a:p>
            <a:pPr marL="285750" lvl="1" algn="just">
              <a:buClr>
                <a:schemeClr val="accent6">
                  <a:lumMod val="75000"/>
                </a:schemeClr>
              </a:buClr>
              <a:buFont typeface="Arial" pitchFamily="34" charset="0"/>
              <a:buChar char="•"/>
            </a:pPr>
            <a:r>
              <a:rPr lang="en-US" smtClean="0"/>
              <a:t>Redo exercises.</a:t>
            </a:r>
            <a:endParaRPr lang="en-US" dirty="0"/>
          </a:p>
          <a:p>
            <a:pPr marL="285750" lvl="1" algn="just">
              <a:buClr>
                <a:schemeClr val="accent6">
                  <a:lumMod val="75000"/>
                </a:schemeClr>
              </a:buClr>
              <a:buFont typeface="Arial" pitchFamily="34" charset="0"/>
              <a:buChar char="•"/>
            </a:pPr>
            <a:r>
              <a:rPr lang="en-US" dirty="0" smtClean="0"/>
              <a:t>Prepare </a:t>
            </a:r>
            <a:r>
              <a:rPr lang="en-US" dirty="0"/>
              <a:t>the next </a:t>
            </a:r>
            <a:r>
              <a:rPr lang="en-US" dirty="0" smtClean="0"/>
              <a:t>lesson: </a:t>
            </a:r>
            <a:r>
              <a:rPr lang="en-US" dirty="0" smtClean="0">
                <a:solidFill>
                  <a:schemeClr val="accent6">
                    <a:lumMod val="75000"/>
                  </a:schemeClr>
                </a:solidFill>
              </a:rPr>
              <a:t>Skills 2</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t>10</a:t>
            </a:fld>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9144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72123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
            <a:ext cx="8229600" cy="6324600"/>
          </a:xfrm>
        </p:spPr>
        <p:txBody>
          <a:bodyPr/>
          <a:lstStyle/>
          <a:p>
            <a:pPr marL="0" lvl="0" indent="0">
              <a:buClr>
                <a:srgbClr val="00B0F0"/>
              </a:buClr>
              <a:buNone/>
            </a:pPr>
            <a:r>
              <a:rPr lang="en-GB" sz="2400" b="1" dirty="0" err="1">
                <a:solidFill>
                  <a:srgbClr val="0070C0"/>
                </a:solidFill>
              </a:rPr>
              <a:t>Bài</a:t>
            </a:r>
            <a:r>
              <a:rPr lang="en-GB" sz="2400" b="1" dirty="0">
                <a:solidFill>
                  <a:srgbClr val="0070C0"/>
                </a:solidFill>
              </a:rPr>
              <a:t> </a:t>
            </a:r>
            <a:r>
              <a:rPr lang="en-GB" sz="2400" b="1" dirty="0" err="1">
                <a:solidFill>
                  <a:srgbClr val="0070C0"/>
                </a:solidFill>
              </a:rPr>
              <a:t>giảng</a:t>
            </a:r>
            <a:r>
              <a:rPr lang="en-GB" sz="2400" b="1" dirty="0">
                <a:solidFill>
                  <a:srgbClr val="0070C0"/>
                </a:solidFill>
              </a:rPr>
              <a:t> PPT </a:t>
            </a:r>
            <a:r>
              <a:rPr lang="en-GB" sz="2400" b="1" dirty="0" err="1">
                <a:solidFill>
                  <a:srgbClr val="0070C0"/>
                </a:solidFill>
              </a:rPr>
              <a:t>tiếng</a:t>
            </a:r>
            <a:r>
              <a:rPr lang="en-GB" sz="2400" b="1" dirty="0">
                <a:solidFill>
                  <a:srgbClr val="0070C0"/>
                </a:solidFill>
              </a:rPr>
              <a:t> </a:t>
            </a:r>
            <a:r>
              <a:rPr lang="en-GB" sz="2400" b="1" dirty="0" err="1">
                <a:solidFill>
                  <a:srgbClr val="0070C0"/>
                </a:solidFill>
              </a:rPr>
              <a:t>Anh</a:t>
            </a:r>
            <a:r>
              <a:rPr lang="en-GB" sz="2400" b="1" dirty="0">
                <a:solidFill>
                  <a:srgbClr val="0070C0"/>
                </a:solidFill>
              </a:rPr>
              <a:t> </a:t>
            </a:r>
            <a:r>
              <a:rPr lang="en-GB" sz="2400" b="1" dirty="0" smtClean="0">
                <a:solidFill>
                  <a:srgbClr val="0070C0"/>
                </a:solidFill>
              </a:rPr>
              <a:t>9</a:t>
            </a:r>
            <a:endParaRPr lang="en-GB" sz="2400" b="1" dirty="0">
              <a:solidFill>
                <a:srgbClr val="0070C0"/>
              </a:solidFill>
            </a:endParaRPr>
          </a:p>
          <a:p>
            <a:pPr lvl="0">
              <a:buClr>
                <a:srgbClr val="00B0F0"/>
              </a:buClr>
            </a:pPr>
            <a:r>
              <a:rPr lang="en-GB" sz="2400" dirty="0">
                <a:solidFill>
                  <a:srgbClr val="333333"/>
                </a:solidFill>
              </a:rPr>
              <a:t>12 Units + 4 Reviews</a:t>
            </a:r>
          </a:p>
          <a:p>
            <a:pPr lvl="0">
              <a:buClr>
                <a:srgbClr val="00B0F0"/>
              </a:buClr>
            </a:pPr>
            <a:r>
              <a:rPr lang="en-GB" sz="2400" dirty="0">
                <a:solidFill>
                  <a:srgbClr val="333333"/>
                </a:solidFill>
              </a:rPr>
              <a:t>Content of the lesson</a:t>
            </a:r>
          </a:p>
          <a:p>
            <a:pPr lvl="0">
              <a:buClr>
                <a:srgbClr val="00B0F0"/>
              </a:buClr>
            </a:pPr>
            <a:r>
              <a:rPr lang="en-GB" sz="2400" dirty="0">
                <a:solidFill>
                  <a:srgbClr val="333333"/>
                </a:solidFill>
              </a:rPr>
              <a:t>Vocabulary ( Transcription + audio)</a:t>
            </a:r>
          </a:p>
          <a:p>
            <a:pPr lvl="0">
              <a:buClr>
                <a:srgbClr val="00B0F0"/>
              </a:buClr>
            </a:pPr>
            <a:r>
              <a:rPr lang="en-GB" sz="2400" dirty="0">
                <a:solidFill>
                  <a:srgbClr val="333333"/>
                </a:solidFill>
              </a:rPr>
              <a:t>Images</a:t>
            </a:r>
          </a:p>
          <a:p>
            <a:pPr lvl="0">
              <a:buClr>
                <a:srgbClr val="00B0F0"/>
              </a:buClr>
            </a:pPr>
            <a:r>
              <a:rPr lang="en-GB" sz="2400" dirty="0">
                <a:solidFill>
                  <a:srgbClr val="333333"/>
                </a:solidFill>
              </a:rPr>
              <a:t>Game (Grammar)</a:t>
            </a:r>
          </a:p>
          <a:p>
            <a:pPr lvl="0">
              <a:buClr>
                <a:srgbClr val="00B0F0"/>
              </a:buClr>
            </a:pPr>
            <a:r>
              <a:rPr lang="en-GB" sz="2400" dirty="0">
                <a:solidFill>
                  <a:srgbClr val="333333"/>
                </a:solidFill>
              </a:rPr>
              <a:t>Reading (Audio</a:t>
            </a:r>
            <a:r>
              <a:rPr lang="en-GB" sz="2400" dirty="0" smtClean="0">
                <a:solidFill>
                  <a:srgbClr val="333333"/>
                </a:solidFill>
              </a:rPr>
              <a:t>) </a:t>
            </a:r>
            <a:endParaRPr lang="en-GB" sz="2400" dirty="0">
              <a:solidFill>
                <a:srgbClr val="333333"/>
              </a:solidFill>
            </a:endParaRPr>
          </a:p>
          <a:p>
            <a:pPr marL="0" lvl="0" indent="0">
              <a:buClr>
                <a:srgbClr val="00B0F0"/>
              </a:buClr>
              <a:buNone/>
            </a:pPr>
            <a:r>
              <a:rPr lang="en-GB" sz="2400" dirty="0" err="1">
                <a:solidFill>
                  <a:srgbClr val="333333"/>
                </a:solidFill>
              </a:rPr>
              <a:t>Bài</a:t>
            </a:r>
            <a:r>
              <a:rPr lang="en-GB" sz="2400" dirty="0">
                <a:solidFill>
                  <a:srgbClr val="333333"/>
                </a:solidFill>
              </a:rPr>
              <a:t> </a:t>
            </a:r>
            <a:r>
              <a:rPr lang="en-GB" sz="2400" dirty="0" err="1">
                <a:solidFill>
                  <a:srgbClr val="333333"/>
                </a:solidFill>
              </a:rPr>
              <a:t>giảng</a:t>
            </a:r>
            <a:r>
              <a:rPr lang="en-GB" sz="2400" dirty="0">
                <a:solidFill>
                  <a:srgbClr val="333333"/>
                </a:solidFill>
              </a:rPr>
              <a:t> PPT </a:t>
            </a:r>
            <a:r>
              <a:rPr lang="en-GB" sz="2400" dirty="0" err="1">
                <a:solidFill>
                  <a:srgbClr val="333333"/>
                </a:solidFill>
              </a:rPr>
              <a:t>tiếng</a:t>
            </a:r>
            <a:r>
              <a:rPr lang="en-GB" sz="2400" dirty="0">
                <a:solidFill>
                  <a:srgbClr val="333333"/>
                </a:solidFill>
              </a:rPr>
              <a:t> </a:t>
            </a:r>
            <a:r>
              <a:rPr lang="en-GB" sz="2400" dirty="0" err="1">
                <a:solidFill>
                  <a:srgbClr val="333333"/>
                </a:solidFill>
              </a:rPr>
              <a:t>Anh</a:t>
            </a:r>
            <a:r>
              <a:rPr lang="en-GB" sz="2400" dirty="0">
                <a:solidFill>
                  <a:srgbClr val="333333"/>
                </a:solidFill>
              </a:rPr>
              <a:t> 6 (</a:t>
            </a:r>
            <a:r>
              <a:rPr lang="en-GB" sz="2400" dirty="0" err="1">
                <a:solidFill>
                  <a:srgbClr val="333333"/>
                </a:solidFill>
              </a:rPr>
              <a:t>tập</a:t>
            </a:r>
            <a:r>
              <a:rPr lang="en-GB" sz="2400" dirty="0">
                <a:solidFill>
                  <a:srgbClr val="333333"/>
                </a:solidFill>
              </a:rPr>
              <a:t> 1, 2) </a:t>
            </a:r>
          </a:p>
          <a:p>
            <a:pPr marL="0" lvl="0" indent="0">
              <a:buClr>
                <a:srgbClr val="00B0F0"/>
              </a:buClr>
              <a:buNone/>
            </a:pPr>
            <a:r>
              <a:rPr lang="en-GB" sz="2400" dirty="0" err="1">
                <a:solidFill>
                  <a:srgbClr val="333333"/>
                </a:solidFill>
              </a:rPr>
              <a:t>Bài</a:t>
            </a:r>
            <a:r>
              <a:rPr lang="en-GB" sz="2400" dirty="0">
                <a:solidFill>
                  <a:srgbClr val="333333"/>
                </a:solidFill>
              </a:rPr>
              <a:t> </a:t>
            </a:r>
            <a:r>
              <a:rPr lang="en-GB" sz="2400" dirty="0" err="1">
                <a:solidFill>
                  <a:srgbClr val="333333"/>
                </a:solidFill>
              </a:rPr>
              <a:t>giảng</a:t>
            </a:r>
            <a:r>
              <a:rPr lang="en-GB" sz="2400" dirty="0">
                <a:solidFill>
                  <a:srgbClr val="333333"/>
                </a:solidFill>
              </a:rPr>
              <a:t> PPT </a:t>
            </a:r>
            <a:r>
              <a:rPr lang="en-GB" sz="2400" dirty="0" err="1">
                <a:solidFill>
                  <a:srgbClr val="333333"/>
                </a:solidFill>
              </a:rPr>
              <a:t>tiếng</a:t>
            </a:r>
            <a:r>
              <a:rPr lang="en-GB" sz="2400" dirty="0">
                <a:solidFill>
                  <a:srgbClr val="333333"/>
                </a:solidFill>
              </a:rPr>
              <a:t> </a:t>
            </a:r>
            <a:r>
              <a:rPr lang="en-GB" sz="2400" dirty="0" err="1">
                <a:solidFill>
                  <a:srgbClr val="333333"/>
                </a:solidFill>
              </a:rPr>
              <a:t>Anh</a:t>
            </a:r>
            <a:r>
              <a:rPr lang="en-GB" sz="2400" dirty="0">
                <a:solidFill>
                  <a:srgbClr val="333333"/>
                </a:solidFill>
              </a:rPr>
              <a:t> 7 (</a:t>
            </a:r>
            <a:r>
              <a:rPr lang="en-GB" sz="2400" dirty="0" err="1">
                <a:solidFill>
                  <a:srgbClr val="333333"/>
                </a:solidFill>
              </a:rPr>
              <a:t>tập</a:t>
            </a:r>
            <a:r>
              <a:rPr lang="en-GB" sz="2400" dirty="0">
                <a:solidFill>
                  <a:srgbClr val="333333"/>
                </a:solidFill>
              </a:rPr>
              <a:t> 1, 2)</a:t>
            </a:r>
          </a:p>
          <a:p>
            <a:pPr marL="0" lvl="0" indent="0">
              <a:buClr>
                <a:srgbClr val="00B0F0"/>
              </a:buClr>
              <a:buNone/>
            </a:pPr>
            <a:r>
              <a:rPr lang="en-GB" sz="2400" dirty="0" err="1">
                <a:solidFill>
                  <a:srgbClr val="333333"/>
                </a:solidFill>
              </a:rPr>
              <a:t>Bài</a:t>
            </a:r>
            <a:r>
              <a:rPr lang="en-GB" sz="2400" dirty="0">
                <a:solidFill>
                  <a:srgbClr val="333333"/>
                </a:solidFill>
              </a:rPr>
              <a:t> </a:t>
            </a:r>
            <a:r>
              <a:rPr lang="en-GB" sz="2400" dirty="0" err="1">
                <a:solidFill>
                  <a:srgbClr val="333333"/>
                </a:solidFill>
              </a:rPr>
              <a:t>giảng</a:t>
            </a:r>
            <a:r>
              <a:rPr lang="en-GB" sz="2400" dirty="0">
                <a:solidFill>
                  <a:srgbClr val="333333"/>
                </a:solidFill>
              </a:rPr>
              <a:t> PPT </a:t>
            </a:r>
            <a:r>
              <a:rPr lang="en-GB" sz="2400" dirty="0" err="1">
                <a:solidFill>
                  <a:srgbClr val="333333"/>
                </a:solidFill>
              </a:rPr>
              <a:t>tiếng</a:t>
            </a:r>
            <a:r>
              <a:rPr lang="en-GB" sz="2400" dirty="0">
                <a:solidFill>
                  <a:srgbClr val="333333"/>
                </a:solidFill>
              </a:rPr>
              <a:t> </a:t>
            </a:r>
            <a:r>
              <a:rPr lang="en-GB" sz="2400" dirty="0" err="1">
                <a:solidFill>
                  <a:srgbClr val="333333"/>
                </a:solidFill>
              </a:rPr>
              <a:t>Anh</a:t>
            </a:r>
            <a:r>
              <a:rPr lang="en-GB" sz="2400" dirty="0">
                <a:solidFill>
                  <a:srgbClr val="333333"/>
                </a:solidFill>
              </a:rPr>
              <a:t> 8 (</a:t>
            </a:r>
            <a:r>
              <a:rPr lang="en-GB" sz="2400" dirty="0" err="1">
                <a:solidFill>
                  <a:srgbClr val="333333"/>
                </a:solidFill>
              </a:rPr>
              <a:t>tập</a:t>
            </a:r>
            <a:r>
              <a:rPr lang="en-GB" sz="2400" dirty="0">
                <a:solidFill>
                  <a:srgbClr val="333333"/>
                </a:solidFill>
              </a:rPr>
              <a:t> 1, 2)  </a:t>
            </a:r>
          </a:p>
          <a:p>
            <a:pPr marL="0" lvl="0" indent="0">
              <a:buClr>
                <a:srgbClr val="00B0F0"/>
              </a:buClr>
              <a:buNone/>
            </a:pPr>
            <a:r>
              <a:rPr lang="en-GB" sz="2400" dirty="0" err="1">
                <a:solidFill>
                  <a:srgbClr val="333333"/>
                </a:solidFill>
              </a:rPr>
              <a:t>Bài</a:t>
            </a:r>
            <a:r>
              <a:rPr lang="en-GB" sz="2400" dirty="0">
                <a:solidFill>
                  <a:srgbClr val="333333"/>
                </a:solidFill>
              </a:rPr>
              <a:t> </a:t>
            </a:r>
            <a:r>
              <a:rPr lang="en-GB" sz="2400" dirty="0" err="1">
                <a:solidFill>
                  <a:srgbClr val="333333"/>
                </a:solidFill>
              </a:rPr>
              <a:t>giảng</a:t>
            </a:r>
            <a:r>
              <a:rPr lang="en-GB" sz="2400" dirty="0">
                <a:solidFill>
                  <a:srgbClr val="333333"/>
                </a:solidFill>
              </a:rPr>
              <a:t> PPT </a:t>
            </a:r>
            <a:r>
              <a:rPr lang="en-GB" sz="2400" dirty="0" err="1">
                <a:solidFill>
                  <a:srgbClr val="333333"/>
                </a:solidFill>
              </a:rPr>
              <a:t>tiếng</a:t>
            </a:r>
            <a:r>
              <a:rPr lang="en-GB" sz="2400" dirty="0">
                <a:solidFill>
                  <a:srgbClr val="333333"/>
                </a:solidFill>
              </a:rPr>
              <a:t> </a:t>
            </a:r>
            <a:r>
              <a:rPr lang="en-GB" sz="2400" dirty="0" err="1">
                <a:solidFill>
                  <a:srgbClr val="333333"/>
                </a:solidFill>
              </a:rPr>
              <a:t>Anh</a:t>
            </a:r>
            <a:r>
              <a:rPr lang="en-GB" sz="2400" dirty="0">
                <a:solidFill>
                  <a:srgbClr val="333333"/>
                </a:solidFill>
              </a:rPr>
              <a:t> 9 (</a:t>
            </a:r>
            <a:r>
              <a:rPr lang="en-GB" sz="2400" dirty="0" err="1">
                <a:solidFill>
                  <a:srgbClr val="333333"/>
                </a:solidFill>
              </a:rPr>
              <a:t>tập</a:t>
            </a:r>
            <a:r>
              <a:rPr lang="en-GB" sz="2400" dirty="0">
                <a:solidFill>
                  <a:srgbClr val="333333"/>
                </a:solidFill>
              </a:rPr>
              <a:t> 1, 2)</a:t>
            </a:r>
          </a:p>
          <a:p>
            <a:pPr marL="0" lvl="0" indent="0">
              <a:buClr>
                <a:srgbClr val="00B0F0"/>
              </a:buClr>
              <a:buNone/>
            </a:pPr>
            <a:r>
              <a:rPr lang="en-GB" sz="2400" dirty="0">
                <a:solidFill>
                  <a:srgbClr val="333333"/>
                </a:solidFill>
              </a:rPr>
              <a:t>For even more PPT presentations and great resources visit: </a:t>
            </a:r>
            <a:r>
              <a:rPr lang="en-GB" sz="2400" dirty="0">
                <a:solidFill>
                  <a:srgbClr val="0070C0"/>
                </a:solidFill>
              </a:rPr>
              <a:t>http://tienganhtrongtruonghoc.com/chia-se/</a:t>
            </a:r>
            <a:br>
              <a:rPr lang="en-GB" sz="2400" dirty="0">
                <a:solidFill>
                  <a:srgbClr val="0070C0"/>
                </a:solidFill>
              </a:rPr>
            </a:br>
            <a:r>
              <a:rPr lang="en-GB" sz="2400" dirty="0">
                <a:solidFill>
                  <a:prstClr val="black"/>
                </a:solidFill>
              </a:rPr>
              <a:t>email: </a:t>
            </a:r>
            <a:r>
              <a:rPr lang="en-GB" sz="2400" dirty="0">
                <a:solidFill>
                  <a:srgbClr val="333333"/>
                </a:solidFill>
              </a:rPr>
              <a:t>tienganhtrongtruonghoc@gmail.com</a:t>
            </a:r>
            <a:endParaRPr lang="en-GB" dirty="0"/>
          </a:p>
        </p:txBody>
      </p:sp>
      <p:sp>
        <p:nvSpPr>
          <p:cNvPr id="4" name="Slide Number Placeholder 3"/>
          <p:cNvSpPr>
            <a:spLocks noGrp="1"/>
          </p:cNvSpPr>
          <p:nvPr>
            <p:ph type="sldNum" sz="quarter" idx="12"/>
          </p:nvPr>
        </p:nvSpPr>
        <p:spPr/>
        <p:txBody>
          <a:bodyPr/>
          <a:lstStyle/>
          <a:p>
            <a:fld id="{A397C43D-27AD-4A3D-8DEC-66A95DD9E4BC}" type="slidenum">
              <a:rPr lang="en-GB" smtClean="0"/>
              <a:t>11</a:t>
            </a:fld>
            <a:endParaRPr lang="en-GB" dirty="0"/>
          </a:p>
        </p:txBody>
      </p:sp>
    </p:spTree>
    <p:extLst>
      <p:ext uri="{BB962C8B-B14F-4D97-AF65-F5344CB8AC3E}">
        <p14:creationId xmlns:p14="http://schemas.microsoft.com/office/powerpoint/2010/main" val="331398269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I. Vocabulary</a:t>
            </a:r>
            <a:endParaRPr lang="en-GB" dirty="0"/>
          </a:p>
        </p:txBody>
      </p:sp>
      <p:sp>
        <p:nvSpPr>
          <p:cNvPr id="3" name="Text Placeholder 2"/>
          <p:cNvSpPr>
            <a:spLocks noGrp="1"/>
          </p:cNvSpPr>
          <p:nvPr>
            <p:ph type="body" idx="1"/>
          </p:nvPr>
        </p:nvSpPr>
        <p:spPr>
          <a:xfrm>
            <a:off x="304800" y="1600200"/>
            <a:ext cx="8382000" cy="4525963"/>
          </a:xfrm>
        </p:spPr>
        <p:txBody>
          <a:bodyPr/>
          <a:lstStyle/>
          <a:p>
            <a:pPr lvl="0">
              <a:buClr>
                <a:schemeClr val="accent6">
                  <a:lumMod val="75000"/>
                </a:schemeClr>
              </a:buClr>
            </a:pPr>
            <a:r>
              <a:rPr lang="en-GB" sz="2800" dirty="0">
                <a:solidFill>
                  <a:prstClr val="black"/>
                </a:solidFill>
              </a:rPr>
              <a:t>artisan (n</a:t>
            </a:r>
            <a:r>
              <a:rPr lang="en-GB" sz="2800" dirty="0" smtClean="0">
                <a:solidFill>
                  <a:prstClr val="black"/>
                </a:solidFill>
              </a:rPr>
              <a:t>)</a:t>
            </a:r>
            <a:r>
              <a:rPr lang="en-GB" sz="2800" dirty="0">
                <a:latin typeface="Arial" pitchFamily="34" charset="0"/>
                <a:cs typeface="Arial" pitchFamily="34" charset="0"/>
              </a:rPr>
              <a:t> /ˌ</a:t>
            </a:r>
            <a:r>
              <a:rPr lang="en-GB" sz="2800" dirty="0" err="1">
                <a:latin typeface="Arial" pitchFamily="34" charset="0"/>
                <a:cs typeface="Arial" pitchFamily="34" charset="0"/>
              </a:rPr>
              <a:t>ɑːtɪˈzæn</a:t>
            </a:r>
            <a:r>
              <a:rPr lang="en-GB" sz="2800" dirty="0">
                <a:latin typeface="Arial" pitchFamily="34" charset="0"/>
                <a:cs typeface="Arial" pitchFamily="34" charset="0"/>
              </a:rPr>
              <a:t>/</a:t>
            </a:r>
            <a:endParaRPr lang="en-GB" sz="2800" dirty="0">
              <a:solidFill>
                <a:prstClr val="black"/>
              </a:solidFill>
            </a:endParaRPr>
          </a:p>
          <a:p>
            <a:pPr lvl="0">
              <a:buClr>
                <a:schemeClr val="accent6">
                  <a:lumMod val="75000"/>
                </a:schemeClr>
              </a:buClr>
            </a:pPr>
            <a:r>
              <a:rPr lang="en-GB" sz="2800" dirty="0">
                <a:solidFill>
                  <a:prstClr val="black"/>
                </a:solidFill>
              </a:rPr>
              <a:t>string (n</a:t>
            </a:r>
            <a:r>
              <a:rPr lang="en-GB" sz="2800" dirty="0" smtClean="0">
                <a:solidFill>
                  <a:prstClr val="black"/>
                </a:solidFill>
              </a:rPr>
              <a:t>) </a:t>
            </a:r>
            <a:r>
              <a:rPr lang="en-GB" sz="2800" dirty="0" smtClean="0">
                <a:latin typeface="Arial" pitchFamily="34" charset="0"/>
                <a:cs typeface="Arial" pitchFamily="34" charset="0"/>
              </a:rPr>
              <a:t>/</a:t>
            </a:r>
            <a:r>
              <a:rPr lang="en-GB" sz="2800" dirty="0" err="1">
                <a:latin typeface="Arial" pitchFamily="34" charset="0"/>
                <a:cs typeface="Arial" pitchFamily="34" charset="0"/>
              </a:rPr>
              <a:t>strɪŋ</a:t>
            </a:r>
            <a:r>
              <a:rPr lang="en-GB" sz="2800" dirty="0">
                <a:latin typeface="Arial" pitchFamily="34" charset="0"/>
                <a:cs typeface="Arial" pitchFamily="34" charset="0"/>
              </a:rPr>
              <a:t>/</a:t>
            </a:r>
            <a:r>
              <a:rPr lang="en-GB" sz="2800" b="1" dirty="0">
                <a:latin typeface="Arial" pitchFamily="34" charset="0"/>
                <a:cs typeface="Arial" pitchFamily="34" charset="0"/>
              </a:rPr>
              <a:t> </a:t>
            </a:r>
            <a:endParaRPr lang="en-GB" sz="2800" dirty="0">
              <a:solidFill>
                <a:prstClr val="black"/>
              </a:solidFill>
            </a:endParaRPr>
          </a:p>
          <a:p>
            <a:pPr lvl="0">
              <a:buClr>
                <a:schemeClr val="accent6">
                  <a:lumMod val="75000"/>
                </a:schemeClr>
              </a:buClr>
            </a:pPr>
            <a:r>
              <a:rPr lang="en-GB" sz="2800" dirty="0">
                <a:solidFill>
                  <a:prstClr val="black"/>
                </a:solidFill>
              </a:rPr>
              <a:t>layer (n</a:t>
            </a:r>
            <a:r>
              <a:rPr lang="en-GB" sz="2800" dirty="0" smtClean="0">
                <a:solidFill>
                  <a:prstClr val="black"/>
                </a:solidFill>
              </a:rPr>
              <a:t>) /</a:t>
            </a:r>
            <a:r>
              <a:rPr lang="en-GB" sz="2800" dirty="0">
                <a:solidFill>
                  <a:prstClr val="black"/>
                </a:solidFill>
              </a:rPr>
              <a:t>'</a:t>
            </a:r>
            <a:r>
              <a:rPr lang="en-GB" sz="2800" dirty="0" err="1">
                <a:solidFill>
                  <a:prstClr val="black"/>
                </a:solidFill>
              </a:rPr>
              <a:t>leiə</a:t>
            </a:r>
            <a:r>
              <a:rPr lang="en-GB" sz="2800" dirty="0">
                <a:solidFill>
                  <a:prstClr val="black"/>
                </a:solidFill>
              </a:rPr>
              <a:t>/</a:t>
            </a:r>
          </a:p>
          <a:p>
            <a:pPr lvl="0">
              <a:buClr>
                <a:schemeClr val="accent6">
                  <a:lumMod val="75000"/>
                </a:schemeClr>
              </a:buClr>
            </a:pPr>
            <a:r>
              <a:rPr lang="en-GB" sz="2800" dirty="0">
                <a:solidFill>
                  <a:prstClr val="black"/>
                </a:solidFill>
              </a:rPr>
              <a:t>rely on (v</a:t>
            </a:r>
            <a:r>
              <a:rPr lang="en-GB" sz="2800" dirty="0" smtClean="0">
                <a:solidFill>
                  <a:prstClr val="black"/>
                </a:solidFill>
              </a:rPr>
              <a:t>) </a:t>
            </a:r>
            <a:r>
              <a:rPr lang="en-GB" sz="2800" dirty="0" smtClean="0">
                <a:latin typeface="Arial" pitchFamily="34" charset="0"/>
                <a:cs typeface="Arial" pitchFamily="34" charset="0"/>
              </a:rPr>
              <a:t>/</a:t>
            </a:r>
            <a:r>
              <a:rPr lang="en-GB" sz="2800" dirty="0" err="1">
                <a:latin typeface="Arial" pitchFamily="34" charset="0"/>
                <a:cs typeface="Arial" pitchFamily="34" charset="0"/>
              </a:rPr>
              <a:t>rɪˈ</a:t>
            </a:r>
            <a:r>
              <a:rPr lang="en-GB" sz="2800" dirty="0" err="1" smtClean="0">
                <a:latin typeface="Arial" pitchFamily="34" charset="0"/>
                <a:cs typeface="Arial" pitchFamily="34" charset="0"/>
              </a:rPr>
              <a:t>laɪ</a:t>
            </a:r>
            <a:r>
              <a:rPr lang="en-GB" sz="2800" dirty="0" smtClean="0">
                <a:latin typeface="Arial" pitchFamily="34" charset="0"/>
                <a:cs typeface="Arial" pitchFamily="34" charset="0"/>
              </a:rPr>
              <a:t> </a:t>
            </a:r>
            <a:r>
              <a:rPr lang="en-GB" sz="2800" dirty="0" err="1" smtClean="0">
                <a:latin typeface="Arial" pitchFamily="34" charset="0"/>
                <a:cs typeface="Arial" pitchFamily="34" charset="0"/>
              </a:rPr>
              <a:t>ɒn</a:t>
            </a:r>
            <a:r>
              <a:rPr lang="en-GB" sz="2800" dirty="0">
                <a:latin typeface="Arial" pitchFamily="34" charset="0"/>
                <a:cs typeface="Arial" pitchFamily="34" charset="0"/>
              </a:rPr>
              <a:t>/</a:t>
            </a:r>
            <a:endParaRPr lang="en-GB" sz="2800" dirty="0">
              <a:solidFill>
                <a:prstClr val="black"/>
              </a:solidFill>
            </a:endParaRPr>
          </a:p>
          <a:p>
            <a:pPr lvl="0">
              <a:buClr>
                <a:schemeClr val="accent6">
                  <a:lumMod val="75000"/>
                </a:schemeClr>
              </a:buClr>
            </a:pPr>
            <a:r>
              <a:rPr lang="en-GB" sz="2800" dirty="0">
                <a:solidFill>
                  <a:prstClr val="black"/>
                </a:solidFill>
              </a:rPr>
              <a:t>preserve (v</a:t>
            </a:r>
            <a:r>
              <a:rPr lang="en-GB" sz="2800" dirty="0" smtClean="0">
                <a:solidFill>
                  <a:prstClr val="black"/>
                </a:solidFill>
              </a:rPr>
              <a:t>) </a:t>
            </a:r>
            <a:r>
              <a:rPr lang="en-GB" sz="2800" dirty="0" smtClean="0">
                <a:latin typeface="Arial" pitchFamily="34" charset="0"/>
                <a:cs typeface="Arial" pitchFamily="34" charset="0"/>
              </a:rPr>
              <a:t>/</a:t>
            </a:r>
            <a:r>
              <a:rPr lang="en-GB" sz="2800" dirty="0" err="1">
                <a:latin typeface="Arial" pitchFamily="34" charset="0"/>
                <a:cs typeface="Arial" pitchFamily="34" charset="0"/>
              </a:rPr>
              <a:t>prɪˈzɜːv</a:t>
            </a:r>
            <a:r>
              <a:rPr lang="en-GB" sz="2800" dirty="0">
                <a:latin typeface="Arial" pitchFamily="34" charset="0"/>
                <a:cs typeface="Arial" pitchFamily="34" charset="0"/>
              </a:rPr>
              <a:t>/</a:t>
            </a:r>
            <a:endParaRPr lang="en-GB" sz="2800" dirty="0">
              <a:solidFill>
                <a:prstClr val="black"/>
              </a:solidFill>
            </a:endParaRPr>
          </a:p>
          <a:p>
            <a:pPr lvl="0">
              <a:buClr>
                <a:schemeClr val="accent6">
                  <a:lumMod val="75000"/>
                </a:schemeClr>
              </a:buClr>
            </a:pPr>
            <a:r>
              <a:rPr lang="en-GB" sz="2800" dirty="0">
                <a:solidFill>
                  <a:prstClr val="black"/>
                </a:solidFill>
              </a:rPr>
              <a:t>infrastructure (n</a:t>
            </a:r>
            <a:r>
              <a:rPr lang="en-GB" sz="2800" dirty="0" smtClean="0">
                <a:solidFill>
                  <a:prstClr val="black"/>
                </a:solidFill>
              </a:rPr>
              <a:t>)</a:t>
            </a:r>
            <a:r>
              <a:rPr lang="en-GB" sz="2800" dirty="0">
                <a:latin typeface="Arial" pitchFamily="34" charset="0"/>
                <a:cs typeface="Arial" pitchFamily="34" charset="0"/>
              </a:rPr>
              <a:t> /ˈ</a:t>
            </a:r>
            <a:r>
              <a:rPr lang="en-GB" sz="2800" dirty="0" err="1">
                <a:latin typeface="Arial" pitchFamily="34" charset="0"/>
                <a:cs typeface="Arial" pitchFamily="34" charset="0"/>
              </a:rPr>
              <a:t>ɪnfrəˌstrʌkʧə</a:t>
            </a:r>
            <a:r>
              <a:rPr lang="en-GB" sz="2800" dirty="0">
                <a:latin typeface="Arial" pitchFamily="34" charset="0"/>
                <a:cs typeface="Arial" pitchFamily="34" charset="0"/>
              </a:rPr>
              <a:t>/</a:t>
            </a:r>
            <a:endParaRPr lang="en-GB" dirty="0"/>
          </a:p>
        </p:txBody>
      </p:sp>
      <p:sp>
        <p:nvSpPr>
          <p:cNvPr id="4" name="Slide Number Placeholder 3"/>
          <p:cNvSpPr>
            <a:spLocks noGrp="1"/>
          </p:cNvSpPr>
          <p:nvPr>
            <p:ph type="sldNum" sz="quarter" idx="12"/>
          </p:nvPr>
        </p:nvSpPr>
        <p:spPr/>
        <p:txBody>
          <a:bodyPr/>
          <a:lstStyle/>
          <a:p>
            <a:fld id="{A397C43D-27AD-4A3D-8DEC-66A95DD9E4BC}" type="slidenum">
              <a:rPr lang="en-GB" smtClean="0"/>
              <a:t>1</a:t>
            </a:fld>
            <a:endParaRPr lang="en-GB"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044" y="607140"/>
            <a:ext cx="5540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a:off x="5974578" y="1646841"/>
            <a:ext cx="2971800" cy="457200"/>
          </a:xfrm>
          <a:custGeom>
            <a:avLst/>
            <a:gdLst>
              <a:gd name="connsiteX0" fmla="*/ 0 w 8229600"/>
              <a:gd name="connsiteY0" fmla="*/ 111932 h 671580"/>
              <a:gd name="connsiteX1" fmla="*/ 111932 w 8229600"/>
              <a:gd name="connsiteY1" fmla="*/ 0 h 671580"/>
              <a:gd name="connsiteX2" fmla="*/ 8117668 w 8229600"/>
              <a:gd name="connsiteY2" fmla="*/ 0 h 671580"/>
              <a:gd name="connsiteX3" fmla="*/ 8229600 w 8229600"/>
              <a:gd name="connsiteY3" fmla="*/ 111932 h 671580"/>
              <a:gd name="connsiteX4" fmla="*/ 8229600 w 8229600"/>
              <a:gd name="connsiteY4" fmla="*/ 559648 h 671580"/>
              <a:gd name="connsiteX5" fmla="*/ 8117668 w 8229600"/>
              <a:gd name="connsiteY5" fmla="*/ 671580 h 671580"/>
              <a:gd name="connsiteX6" fmla="*/ 111932 w 8229600"/>
              <a:gd name="connsiteY6" fmla="*/ 671580 h 671580"/>
              <a:gd name="connsiteX7" fmla="*/ 0 w 8229600"/>
              <a:gd name="connsiteY7" fmla="*/ 559648 h 671580"/>
              <a:gd name="connsiteX8" fmla="*/ 0 w 8229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71580">
                <a:moveTo>
                  <a:pt x="0" y="111932"/>
                </a:moveTo>
                <a:cubicBezTo>
                  <a:pt x="0" y="50114"/>
                  <a:pt x="50114" y="0"/>
                  <a:pt x="111932" y="0"/>
                </a:cubicBezTo>
                <a:lnTo>
                  <a:pt x="8117668" y="0"/>
                </a:lnTo>
                <a:cubicBezTo>
                  <a:pt x="8179486" y="0"/>
                  <a:pt x="8229600" y="50114"/>
                  <a:pt x="8229600" y="111932"/>
                </a:cubicBezTo>
                <a:lnTo>
                  <a:pt x="8229600" y="559648"/>
                </a:lnTo>
                <a:cubicBezTo>
                  <a:pt x="8229600" y="621466"/>
                  <a:pt x="8179486" y="671580"/>
                  <a:pt x="8117668" y="671580"/>
                </a:cubicBezTo>
                <a:lnTo>
                  <a:pt x="111932" y="671580"/>
                </a:lnTo>
                <a:cubicBezTo>
                  <a:pt x="50114" y="671580"/>
                  <a:pt x="0" y="621466"/>
                  <a:pt x="0" y="559648"/>
                </a:cubicBezTo>
                <a:lnTo>
                  <a:pt x="0" y="11193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lvl="0" algn="l" defTabSz="1244600" rtl="0">
              <a:lnSpc>
                <a:spcPct val="90000"/>
              </a:lnSpc>
              <a:spcBef>
                <a:spcPct val="0"/>
              </a:spcBef>
              <a:spcAft>
                <a:spcPct val="35000"/>
              </a:spcAft>
            </a:pPr>
            <a:r>
              <a:rPr lang="en-GB" sz="2800" kern="1200" dirty="0" err="1" smtClean="0">
                <a:solidFill>
                  <a:schemeClr val="tx1"/>
                </a:solidFill>
                <a:latin typeface="Arial" pitchFamily="34" charset="0"/>
                <a:cs typeface="Arial" pitchFamily="34" charset="0"/>
              </a:rPr>
              <a:t>thợ</a:t>
            </a:r>
            <a:r>
              <a:rPr lang="en-GB" sz="2800" kern="1200" dirty="0" smtClean="0">
                <a:solidFill>
                  <a:schemeClr val="tx1"/>
                </a:solidFill>
                <a:latin typeface="Arial" pitchFamily="34" charset="0"/>
                <a:cs typeface="Arial" pitchFamily="34" charset="0"/>
              </a:rPr>
              <a:t> </a:t>
            </a:r>
            <a:r>
              <a:rPr lang="en-GB" sz="2800" kern="1200" dirty="0" err="1" smtClean="0">
                <a:solidFill>
                  <a:schemeClr val="tx1"/>
                </a:solidFill>
                <a:latin typeface="Arial" pitchFamily="34" charset="0"/>
                <a:cs typeface="Arial" pitchFamily="34" charset="0"/>
              </a:rPr>
              <a:t>thủ</a:t>
            </a:r>
            <a:r>
              <a:rPr lang="en-GB" sz="2800" kern="1200" dirty="0" smtClean="0">
                <a:solidFill>
                  <a:schemeClr val="tx1"/>
                </a:solidFill>
                <a:latin typeface="Arial" pitchFamily="34" charset="0"/>
                <a:cs typeface="Arial" pitchFamily="34" charset="0"/>
              </a:rPr>
              <a:t> </a:t>
            </a:r>
            <a:r>
              <a:rPr lang="en-GB" sz="2800" kern="1200" dirty="0" err="1" smtClean="0">
                <a:solidFill>
                  <a:schemeClr val="tx1"/>
                </a:solidFill>
                <a:latin typeface="Arial" pitchFamily="34" charset="0"/>
                <a:cs typeface="Arial" pitchFamily="34" charset="0"/>
              </a:rPr>
              <a:t>công</a:t>
            </a:r>
            <a:endParaRPr lang="en-GB" sz="2800" kern="1200" dirty="0">
              <a:solidFill>
                <a:schemeClr val="tx1"/>
              </a:solidFill>
              <a:latin typeface="Arial" pitchFamily="34" charset="0"/>
              <a:cs typeface="Arial" pitchFamily="34" charset="0"/>
            </a:endParaRPr>
          </a:p>
        </p:txBody>
      </p:sp>
      <p:sp>
        <p:nvSpPr>
          <p:cNvPr id="7" name="Freeform 6"/>
          <p:cNvSpPr/>
          <p:nvPr/>
        </p:nvSpPr>
        <p:spPr>
          <a:xfrm>
            <a:off x="5974578" y="2166043"/>
            <a:ext cx="2971800" cy="457200"/>
          </a:xfrm>
          <a:custGeom>
            <a:avLst/>
            <a:gdLst>
              <a:gd name="connsiteX0" fmla="*/ 0 w 8229600"/>
              <a:gd name="connsiteY0" fmla="*/ 111932 h 671580"/>
              <a:gd name="connsiteX1" fmla="*/ 111932 w 8229600"/>
              <a:gd name="connsiteY1" fmla="*/ 0 h 671580"/>
              <a:gd name="connsiteX2" fmla="*/ 8117668 w 8229600"/>
              <a:gd name="connsiteY2" fmla="*/ 0 h 671580"/>
              <a:gd name="connsiteX3" fmla="*/ 8229600 w 8229600"/>
              <a:gd name="connsiteY3" fmla="*/ 111932 h 671580"/>
              <a:gd name="connsiteX4" fmla="*/ 8229600 w 8229600"/>
              <a:gd name="connsiteY4" fmla="*/ 559648 h 671580"/>
              <a:gd name="connsiteX5" fmla="*/ 8117668 w 8229600"/>
              <a:gd name="connsiteY5" fmla="*/ 671580 h 671580"/>
              <a:gd name="connsiteX6" fmla="*/ 111932 w 8229600"/>
              <a:gd name="connsiteY6" fmla="*/ 671580 h 671580"/>
              <a:gd name="connsiteX7" fmla="*/ 0 w 8229600"/>
              <a:gd name="connsiteY7" fmla="*/ 559648 h 671580"/>
              <a:gd name="connsiteX8" fmla="*/ 0 w 8229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71580">
                <a:moveTo>
                  <a:pt x="0" y="111932"/>
                </a:moveTo>
                <a:cubicBezTo>
                  <a:pt x="0" y="50114"/>
                  <a:pt x="50114" y="0"/>
                  <a:pt x="111932" y="0"/>
                </a:cubicBezTo>
                <a:lnTo>
                  <a:pt x="8117668" y="0"/>
                </a:lnTo>
                <a:cubicBezTo>
                  <a:pt x="8179486" y="0"/>
                  <a:pt x="8229600" y="50114"/>
                  <a:pt x="8229600" y="111932"/>
                </a:cubicBezTo>
                <a:lnTo>
                  <a:pt x="8229600" y="559648"/>
                </a:lnTo>
                <a:cubicBezTo>
                  <a:pt x="8229600" y="621466"/>
                  <a:pt x="8179486" y="671580"/>
                  <a:pt x="8117668" y="671580"/>
                </a:cubicBezTo>
                <a:lnTo>
                  <a:pt x="111932" y="671580"/>
                </a:lnTo>
                <a:cubicBezTo>
                  <a:pt x="50114" y="671580"/>
                  <a:pt x="0" y="621466"/>
                  <a:pt x="0" y="559648"/>
                </a:cubicBezTo>
                <a:lnTo>
                  <a:pt x="0" y="11193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lvl="0" algn="l" defTabSz="1244600" rtl="0">
              <a:lnSpc>
                <a:spcPct val="90000"/>
              </a:lnSpc>
              <a:spcBef>
                <a:spcPct val="0"/>
              </a:spcBef>
              <a:spcAft>
                <a:spcPct val="35000"/>
              </a:spcAft>
            </a:pPr>
            <a:r>
              <a:rPr lang="en-GB" sz="2800" kern="1200" smtClean="0">
                <a:solidFill>
                  <a:schemeClr val="tx1"/>
                </a:solidFill>
                <a:latin typeface="Arial" pitchFamily="34" charset="0"/>
                <a:cs typeface="Arial" pitchFamily="34" charset="0"/>
              </a:rPr>
              <a:t>sợi dây</a:t>
            </a:r>
            <a:endParaRPr lang="en-GB" sz="2800" kern="1200">
              <a:solidFill>
                <a:schemeClr val="tx1"/>
              </a:solidFill>
              <a:latin typeface="Arial" pitchFamily="34" charset="0"/>
              <a:cs typeface="Arial" pitchFamily="34" charset="0"/>
            </a:endParaRPr>
          </a:p>
        </p:txBody>
      </p:sp>
      <p:sp>
        <p:nvSpPr>
          <p:cNvPr id="8" name="Freeform 7"/>
          <p:cNvSpPr/>
          <p:nvPr/>
        </p:nvSpPr>
        <p:spPr>
          <a:xfrm>
            <a:off x="5974578" y="2685245"/>
            <a:ext cx="2971800" cy="457200"/>
          </a:xfrm>
          <a:custGeom>
            <a:avLst/>
            <a:gdLst>
              <a:gd name="connsiteX0" fmla="*/ 0 w 8229600"/>
              <a:gd name="connsiteY0" fmla="*/ 111932 h 671580"/>
              <a:gd name="connsiteX1" fmla="*/ 111932 w 8229600"/>
              <a:gd name="connsiteY1" fmla="*/ 0 h 671580"/>
              <a:gd name="connsiteX2" fmla="*/ 8117668 w 8229600"/>
              <a:gd name="connsiteY2" fmla="*/ 0 h 671580"/>
              <a:gd name="connsiteX3" fmla="*/ 8229600 w 8229600"/>
              <a:gd name="connsiteY3" fmla="*/ 111932 h 671580"/>
              <a:gd name="connsiteX4" fmla="*/ 8229600 w 8229600"/>
              <a:gd name="connsiteY4" fmla="*/ 559648 h 671580"/>
              <a:gd name="connsiteX5" fmla="*/ 8117668 w 8229600"/>
              <a:gd name="connsiteY5" fmla="*/ 671580 h 671580"/>
              <a:gd name="connsiteX6" fmla="*/ 111932 w 8229600"/>
              <a:gd name="connsiteY6" fmla="*/ 671580 h 671580"/>
              <a:gd name="connsiteX7" fmla="*/ 0 w 8229600"/>
              <a:gd name="connsiteY7" fmla="*/ 559648 h 671580"/>
              <a:gd name="connsiteX8" fmla="*/ 0 w 8229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71580">
                <a:moveTo>
                  <a:pt x="0" y="111932"/>
                </a:moveTo>
                <a:cubicBezTo>
                  <a:pt x="0" y="50114"/>
                  <a:pt x="50114" y="0"/>
                  <a:pt x="111932" y="0"/>
                </a:cubicBezTo>
                <a:lnTo>
                  <a:pt x="8117668" y="0"/>
                </a:lnTo>
                <a:cubicBezTo>
                  <a:pt x="8179486" y="0"/>
                  <a:pt x="8229600" y="50114"/>
                  <a:pt x="8229600" y="111932"/>
                </a:cubicBezTo>
                <a:lnTo>
                  <a:pt x="8229600" y="559648"/>
                </a:lnTo>
                <a:cubicBezTo>
                  <a:pt x="8229600" y="621466"/>
                  <a:pt x="8179486" y="671580"/>
                  <a:pt x="8117668" y="671580"/>
                </a:cubicBezTo>
                <a:lnTo>
                  <a:pt x="111932" y="671580"/>
                </a:lnTo>
                <a:cubicBezTo>
                  <a:pt x="50114" y="671580"/>
                  <a:pt x="0" y="621466"/>
                  <a:pt x="0" y="559648"/>
                </a:cubicBezTo>
                <a:lnTo>
                  <a:pt x="0" y="11193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lvl="0" algn="l" defTabSz="1244600" rtl="0">
              <a:lnSpc>
                <a:spcPct val="90000"/>
              </a:lnSpc>
              <a:spcBef>
                <a:spcPct val="0"/>
              </a:spcBef>
              <a:spcAft>
                <a:spcPct val="35000"/>
              </a:spcAft>
            </a:pPr>
            <a:r>
              <a:rPr lang="en-GB" sz="2800" kern="1200" smtClean="0">
                <a:solidFill>
                  <a:schemeClr val="tx1"/>
                </a:solidFill>
                <a:latin typeface="Arial" pitchFamily="34" charset="0"/>
                <a:cs typeface="Arial" pitchFamily="34" charset="0"/>
              </a:rPr>
              <a:t>lớp</a:t>
            </a:r>
            <a:endParaRPr lang="en-GB" sz="2800" kern="1200">
              <a:solidFill>
                <a:schemeClr val="tx1"/>
              </a:solidFill>
              <a:latin typeface="Arial" pitchFamily="34" charset="0"/>
              <a:cs typeface="Arial" pitchFamily="34" charset="0"/>
            </a:endParaRPr>
          </a:p>
        </p:txBody>
      </p:sp>
      <p:sp>
        <p:nvSpPr>
          <p:cNvPr id="9" name="Freeform 8"/>
          <p:cNvSpPr/>
          <p:nvPr/>
        </p:nvSpPr>
        <p:spPr>
          <a:xfrm>
            <a:off x="5974578" y="3204447"/>
            <a:ext cx="2971800" cy="457200"/>
          </a:xfrm>
          <a:custGeom>
            <a:avLst/>
            <a:gdLst>
              <a:gd name="connsiteX0" fmla="*/ 0 w 8229600"/>
              <a:gd name="connsiteY0" fmla="*/ 111932 h 671580"/>
              <a:gd name="connsiteX1" fmla="*/ 111932 w 8229600"/>
              <a:gd name="connsiteY1" fmla="*/ 0 h 671580"/>
              <a:gd name="connsiteX2" fmla="*/ 8117668 w 8229600"/>
              <a:gd name="connsiteY2" fmla="*/ 0 h 671580"/>
              <a:gd name="connsiteX3" fmla="*/ 8229600 w 8229600"/>
              <a:gd name="connsiteY3" fmla="*/ 111932 h 671580"/>
              <a:gd name="connsiteX4" fmla="*/ 8229600 w 8229600"/>
              <a:gd name="connsiteY4" fmla="*/ 559648 h 671580"/>
              <a:gd name="connsiteX5" fmla="*/ 8117668 w 8229600"/>
              <a:gd name="connsiteY5" fmla="*/ 671580 h 671580"/>
              <a:gd name="connsiteX6" fmla="*/ 111932 w 8229600"/>
              <a:gd name="connsiteY6" fmla="*/ 671580 h 671580"/>
              <a:gd name="connsiteX7" fmla="*/ 0 w 8229600"/>
              <a:gd name="connsiteY7" fmla="*/ 559648 h 671580"/>
              <a:gd name="connsiteX8" fmla="*/ 0 w 8229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71580">
                <a:moveTo>
                  <a:pt x="0" y="111932"/>
                </a:moveTo>
                <a:cubicBezTo>
                  <a:pt x="0" y="50114"/>
                  <a:pt x="50114" y="0"/>
                  <a:pt x="111932" y="0"/>
                </a:cubicBezTo>
                <a:lnTo>
                  <a:pt x="8117668" y="0"/>
                </a:lnTo>
                <a:cubicBezTo>
                  <a:pt x="8179486" y="0"/>
                  <a:pt x="8229600" y="50114"/>
                  <a:pt x="8229600" y="111932"/>
                </a:cubicBezTo>
                <a:lnTo>
                  <a:pt x="8229600" y="559648"/>
                </a:lnTo>
                <a:cubicBezTo>
                  <a:pt x="8229600" y="621466"/>
                  <a:pt x="8179486" y="671580"/>
                  <a:pt x="8117668" y="671580"/>
                </a:cubicBezTo>
                <a:lnTo>
                  <a:pt x="111932" y="671580"/>
                </a:lnTo>
                <a:cubicBezTo>
                  <a:pt x="50114" y="671580"/>
                  <a:pt x="0" y="621466"/>
                  <a:pt x="0" y="559648"/>
                </a:cubicBezTo>
                <a:lnTo>
                  <a:pt x="0" y="11193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lvl="0" algn="l" defTabSz="1244600" rtl="0">
              <a:lnSpc>
                <a:spcPct val="90000"/>
              </a:lnSpc>
              <a:spcBef>
                <a:spcPct val="0"/>
              </a:spcBef>
              <a:spcAft>
                <a:spcPct val="35000"/>
              </a:spcAft>
            </a:pPr>
            <a:r>
              <a:rPr lang="en-GB" sz="2800" kern="1200" smtClean="0">
                <a:solidFill>
                  <a:schemeClr val="tx1"/>
                </a:solidFill>
                <a:latin typeface="Arial" pitchFamily="34" charset="0"/>
                <a:cs typeface="Arial" pitchFamily="34" charset="0"/>
              </a:rPr>
              <a:t>dựa vào</a:t>
            </a:r>
            <a:endParaRPr lang="en-GB" sz="2800" kern="1200">
              <a:solidFill>
                <a:schemeClr val="tx1"/>
              </a:solidFill>
              <a:latin typeface="Arial" pitchFamily="34" charset="0"/>
              <a:cs typeface="Arial" pitchFamily="34" charset="0"/>
            </a:endParaRPr>
          </a:p>
        </p:txBody>
      </p:sp>
      <p:sp>
        <p:nvSpPr>
          <p:cNvPr id="10" name="Freeform 9"/>
          <p:cNvSpPr/>
          <p:nvPr/>
        </p:nvSpPr>
        <p:spPr>
          <a:xfrm>
            <a:off x="5974578" y="3723649"/>
            <a:ext cx="2971800" cy="457200"/>
          </a:xfrm>
          <a:custGeom>
            <a:avLst/>
            <a:gdLst>
              <a:gd name="connsiteX0" fmla="*/ 0 w 8229600"/>
              <a:gd name="connsiteY0" fmla="*/ 111932 h 671580"/>
              <a:gd name="connsiteX1" fmla="*/ 111932 w 8229600"/>
              <a:gd name="connsiteY1" fmla="*/ 0 h 671580"/>
              <a:gd name="connsiteX2" fmla="*/ 8117668 w 8229600"/>
              <a:gd name="connsiteY2" fmla="*/ 0 h 671580"/>
              <a:gd name="connsiteX3" fmla="*/ 8229600 w 8229600"/>
              <a:gd name="connsiteY3" fmla="*/ 111932 h 671580"/>
              <a:gd name="connsiteX4" fmla="*/ 8229600 w 8229600"/>
              <a:gd name="connsiteY4" fmla="*/ 559648 h 671580"/>
              <a:gd name="connsiteX5" fmla="*/ 8117668 w 8229600"/>
              <a:gd name="connsiteY5" fmla="*/ 671580 h 671580"/>
              <a:gd name="connsiteX6" fmla="*/ 111932 w 8229600"/>
              <a:gd name="connsiteY6" fmla="*/ 671580 h 671580"/>
              <a:gd name="connsiteX7" fmla="*/ 0 w 8229600"/>
              <a:gd name="connsiteY7" fmla="*/ 559648 h 671580"/>
              <a:gd name="connsiteX8" fmla="*/ 0 w 8229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71580">
                <a:moveTo>
                  <a:pt x="0" y="111932"/>
                </a:moveTo>
                <a:cubicBezTo>
                  <a:pt x="0" y="50114"/>
                  <a:pt x="50114" y="0"/>
                  <a:pt x="111932" y="0"/>
                </a:cubicBezTo>
                <a:lnTo>
                  <a:pt x="8117668" y="0"/>
                </a:lnTo>
                <a:cubicBezTo>
                  <a:pt x="8179486" y="0"/>
                  <a:pt x="8229600" y="50114"/>
                  <a:pt x="8229600" y="111932"/>
                </a:cubicBezTo>
                <a:lnTo>
                  <a:pt x="8229600" y="559648"/>
                </a:lnTo>
                <a:cubicBezTo>
                  <a:pt x="8229600" y="621466"/>
                  <a:pt x="8179486" y="671580"/>
                  <a:pt x="8117668" y="671580"/>
                </a:cubicBezTo>
                <a:lnTo>
                  <a:pt x="111932" y="671580"/>
                </a:lnTo>
                <a:cubicBezTo>
                  <a:pt x="50114" y="671580"/>
                  <a:pt x="0" y="621466"/>
                  <a:pt x="0" y="559648"/>
                </a:cubicBezTo>
                <a:lnTo>
                  <a:pt x="0" y="11193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lvl="0" algn="l" defTabSz="1244600" rtl="0">
              <a:lnSpc>
                <a:spcPct val="90000"/>
              </a:lnSpc>
              <a:spcBef>
                <a:spcPct val="0"/>
              </a:spcBef>
              <a:spcAft>
                <a:spcPct val="35000"/>
              </a:spcAft>
            </a:pPr>
            <a:r>
              <a:rPr lang="en-GB" sz="2800" kern="1200" smtClean="0">
                <a:solidFill>
                  <a:schemeClr val="tx1"/>
                </a:solidFill>
                <a:latin typeface="Arial" pitchFamily="34" charset="0"/>
                <a:cs typeface="Arial" pitchFamily="34" charset="0"/>
              </a:rPr>
              <a:t>gìn giữ, bảo tồn </a:t>
            </a:r>
            <a:endParaRPr lang="en-GB" sz="2800" kern="1200">
              <a:solidFill>
                <a:schemeClr val="tx1"/>
              </a:solidFill>
              <a:latin typeface="Arial" pitchFamily="34" charset="0"/>
              <a:cs typeface="Arial" pitchFamily="34" charset="0"/>
            </a:endParaRPr>
          </a:p>
        </p:txBody>
      </p:sp>
      <p:sp>
        <p:nvSpPr>
          <p:cNvPr id="11" name="Freeform 10"/>
          <p:cNvSpPr/>
          <p:nvPr/>
        </p:nvSpPr>
        <p:spPr>
          <a:xfrm>
            <a:off x="5974578" y="4242849"/>
            <a:ext cx="2971800" cy="457200"/>
          </a:xfrm>
          <a:custGeom>
            <a:avLst/>
            <a:gdLst>
              <a:gd name="connsiteX0" fmla="*/ 0 w 8229600"/>
              <a:gd name="connsiteY0" fmla="*/ 111932 h 671580"/>
              <a:gd name="connsiteX1" fmla="*/ 111932 w 8229600"/>
              <a:gd name="connsiteY1" fmla="*/ 0 h 671580"/>
              <a:gd name="connsiteX2" fmla="*/ 8117668 w 8229600"/>
              <a:gd name="connsiteY2" fmla="*/ 0 h 671580"/>
              <a:gd name="connsiteX3" fmla="*/ 8229600 w 8229600"/>
              <a:gd name="connsiteY3" fmla="*/ 111932 h 671580"/>
              <a:gd name="connsiteX4" fmla="*/ 8229600 w 8229600"/>
              <a:gd name="connsiteY4" fmla="*/ 559648 h 671580"/>
              <a:gd name="connsiteX5" fmla="*/ 8117668 w 8229600"/>
              <a:gd name="connsiteY5" fmla="*/ 671580 h 671580"/>
              <a:gd name="connsiteX6" fmla="*/ 111932 w 8229600"/>
              <a:gd name="connsiteY6" fmla="*/ 671580 h 671580"/>
              <a:gd name="connsiteX7" fmla="*/ 0 w 8229600"/>
              <a:gd name="connsiteY7" fmla="*/ 559648 h 671580"/>
              <a:gd name="connsiteX8" fmla="*/ 0 w 8229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71580">
                <a:moveTo>
                  <a:pt x="0" y="111932"/>
                </a:moveTo>
                <a:cubicBezTo>
                  <a:pt x="0" y="50114"/>
                  <a:pt x="50114" y="0"/>
                  <a:pt x="111932" y="0"/>
                </a:cubicBezTo>
                <a:lnTo>
                  <a:pt x="8117668" y="0"/>
                </a:lnTo>
                <a:cubicBezTo>
                  <a:pt x="8179486" y="0"/>
                  <a:pt x="8229600" y="50114"/>
                  <a:pt x="8229600" y="111932"/>
                </a:cubicBezTo>
                <a:lnTo>
                  <a:pt x="8229600" y="559648"/>
                </a:lnTo>
                <a:cubicBezTo>
                  <a:pt x="8229600" y="621466"/>
                  <a:pt x="8179486" y="671580"/>
                  <a:pt x="8117668" y="671580"/>
                </a:cubicBezTo>
                <a:lnTo>
                  <a:pt x="111932" y="671580"/>
                </a:lnTo>
                <a:cubicBezTo>
                  <a:pt x="50114" y="671580"/>
                  <a:pt x="0" y="621466"/>
                  <a:pt x="0" y="559648"/>
                </a:cubicBezTo>
                <a:lnTo>
                  <a:pt x="0" y="11193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lvl="0" algn="l" defTabSz="1244600" rtl="0">
              <a:lnSpc>
                <a:spcPct val="90000"/>
              </a:lnSpc>
              <a:spcBef>
                <a:spcPct val="0"/>
              </a:spcBef>
              <a:spcAft>
                <a:spcPct val="35000"/>
              </a:spcAft>
            </a:pPr>
            <a:r>
              <a:rPr lang="en-GB" sz="2800" kern="1200" smtClean="0">
                <a:solidFill>
                  <a:schemeClr val="tx1"/>
                </a:solidFill>
                <a:latin typeface="Arial" pitchFamily="34" charset="0"/>
                <a:cs typeface="Arial" pitchFamily="34" charset="0"/>
              </a:rPr>
              <a:t>cơ sở hạ tầng</a:t>
            </a:r>
            <a:endParaRPr lang="en-GB" sz="2800" kern="1200">
              <a:solidFill>
                <a:schemeClr val="tx1"/>
              </a:solidFill>
              <a:latin typeface="Arial" pitchFamily="34" charset="0"/>
              <a:cs typeface="Arial" pitchFamily="34" charset="0"/>
            </a:endParaRPr>
          </a:p>
        </p:txBody>
      </p:sp>
      <p:pic>
        <p:nvPicPr>
          <p:cNvPr id="12" name="G9 - U1 L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81800" y="540465"/>
            <a:ext cx="609600" cy="609600"/>
          </a:xfrm>
          <a:prstGeom prst="rect">
            <a:avLst/>
          </a:prstGeom>
        </p:spPr>
      </p:pic>
      <p:sp>
        <p:nvSpPr>
          <p:cNvPr id="14" name="Rectangle 13"/>
          <p:cNvSpPr/>
          <p:nvPr/>
        </p:nvSpPr>
        <p:spPr>
          <a:xfrm>
            <a:off x="-2286000" y="5334000"/>
            <a:ext cx="4572000" cy="646331"/>
          </a:xfrm>
          <a:prstGeom prst="rect">
            <a:avLst/>
          </a:prstGeom>
        </p:spPr>
        <p:txBody>
          <a:bodyPr>
            <a:spAutoFit/>
          </a:bodyPr>
          <a:lstStyle/>
          <a:p>
            <a:r>
              <a:rPr lang="en-GB" dirty="0">
                <a:latin typeface="Tahoma"/>
              </a:rPr>
              <a:t/>
            </a:r>
            <a:br>
              <a:rPr lang="en-GB" dirty="0">
                <a:latin typeface="Tahoma"/>
              </a:rPr>
            </a:br>
            <a:endParaRPr lang="en-GB" dirty="0"/>
          </a:p>
        </p:txBody>
      </p:sp>
    </p:spTree>
    <p:extLst>
      <p:ext uri="{BB962C8B-B14F-4D97-AF65-F5344CB8AC3E}">
        <p14:creationId xmlns:p14="http://schemas.microsoft.com/office/powerpoint/2010/main" val="30515748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up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upRigh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strips(upRight)">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trips(down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strips(upRight)">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trips(down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strips(upRight)">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strips(downLeft)">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2"/>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10222" fill="hold"/>
                                        <p:tgtEl>
                                          <p:spTgt spid="12"/>
                                        </p:tgtEl>
                                      </p:cBhvr>
                                    </p:cmd>
                                  </p:childTnLst>
                                </p:cTn>
                              </p:par>
                            </p:childTnLst>
                          </p:cTn>
                        </p:par>
                      </p:childTnLst>
                    </p:cTn>
                  </p:par>
                </p:childTnLst>
              </p:cTn>
              <p:nextCondLst>
                <p:cond evt="onClick" delay="0">
                  <p:tgtEl>
                    <p:spTgt spid="12"/>
                  </p:tgtEl>
                </p:cond>
              </p:nextCondLst>
            </p:seq>
            <p:audio>
              <p:cMediaNode vol="80000">
                <p:cTn id="68" fill="hold" display="0">
                  <p:stCondLst>
                    <p:cond delay="indefinite"/>
                  </p:stCondLst>
                  <p:endCondLst>
                    <p:cond evt="onStopAudio" delay="0">
                      <p:tgtEl>
                        <p:sldTgt/>
                      </p:tgtEl>
                    </p:cond>
                  </p:endCondLst>
                </p:cTn>
                <p:tgtEl>
                  <p:spTgt spid="12"/>
                </p:tgtEl>
              </p:cMediaNode>
            </p:audio>
          </p:childTnLst>
        </p:cTn>
      </p:par>
    </p:tnLst>
    <p:bldLst>
      <p:bldP spid="3" grpId="0" uiExpand="1" build="p"/>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44562"/>
          </a:xfrm>
        </p:spPr>
        <p:txBody>
          <a:bodyPr/>
          <a:lstStyle/>
          <a:p>
            <a:r>
              <a:rPr lang="en-US" b="1" dirty="0" smtClean="0">
                <a:solidFill>
                  <a:schemeClr val="accent6">
                    <a:lumMod val="75000"/>
                  </a:schemeClr>
                </a:solidFill>
              </a:rPr>
              <a:t>I. Reading</a:t>
            </a:r>
            <a:endParaRPr lang="en-GB" b="1" dirty="0">
              <a:solidFill>
                <a:schemeClr val="accent6">
                  <a:lumMod val="75000"/>
                </a:schemeClr>
              </a:solidFill>
            </a:endParaRPr>
          </a:p>
        </p:txBody>
      </p:sp>
      <p:sp>
        <p:nvSpPr>
          <p:cNvPr id="3" name="Text Placeholder 2"/>
          <p:cNvSpPr>
            <a:spLocks noGrp="1"/>
          </p:cNvSpPr>
          <p:nvPr>
            <p:ph type="body" idx="1"/>
          </p:nvPr>
        </p:nvSpPr>
        <p:spPr>
          <a:xfrm>
            <a:off x="457200" y="1174533"/>
            <a:ext cx="8229600" cy="5440362"/>
          </a:xfrm>
        </p:spPr>
        <p:txBody>
          <a:bodyPr>
            <a:normAutofit/>
          </a:bodyPr>
          <a:lstStyle/>
          <a:p>
            <a:pPr marL="0" indent="0">
              <a:spcBef>
                <a:spcPts val="600"/>
              </a:spcBef>
              <a:spcAft>
                <a:spcPts val="600"/>
              </a:spcAft>
              <a:buNone/>
            </a:pPr>
            <a:r>
              <a:rPr lang="en-GB" sz="2400" b="1" dirty="0">
                <a:latin typeface="Arial"/>
                <a:ea typeface="Calibri"/>
                <a:cs typeface="Times New Roman"/>
              </a:rPr>
              <a:t>Activity </a:t>
            </a:r>
            <a:r>
              <a:rPr lang="en-GB" sz="2400" b="1" dirty="0">
                <a:solidFill>
                  <a:srgbClr val="DA0000"/>
                </a:solidFill>
                <a:latin typeface="Arial"/>
                <a:ea typeface="Calibri"/>
                <a:cs typeface="Times New Roman"/>
              </a:rPr>
              <a:t>1. </a:t>
            </a:r>
            <a:r>
              <a:rPr lang="en-GB" sz="2400" b="1" dirty="0">
                <a:solidFill>
                  <a:srgbClr val="000000"/>
                </a:solidFill>
                <a:latin typeface="Arial"/>
                <a:ea typeface="Calibri"/>
                <a:cs typeface="Times New Roman"/>
              </a:rPr>
              <a:t>Work in pairs. One looks at Picture A, and the other looks at Picture B on page 15. Ask each other questions to find out the similarities and differences between your pictures</a:t>
            </a:r>
            <a:r>
              <a:rPr lang="en-GB" sz="2400" b="1" dirty="0" smtClean="0">
                <a:solidFill>
                  <a:srgbClr val="000000"/>
                </a:solidFill>
                <a:latin typeface="Arial"/>
                <a:ea typeface="Calibri"/>
                <a:cs typeface="Times New Roman"/>
              </a:rPr>
              <a:t>.</a:t>
            </a:r>
          </a:p>
          <a:p>
            <a:pPr marL="0" indent="0">
              <a:spcBef>
                <a:spcPts val="600"/>
              </a:spcBef>
              <a:spcAft>
                <a:spcPts val="600"/>
              </a:spcAft>
              <a:buNone/>
            </a:pPr>
            <a:r>
              <a:rPr lang="en-US" sz="2400" dirty="0">
                <a:solidFill>
                  <a:schemeClr val="accent6">
                    <a:lumMod val="75000"/>
                  </a:schemeClr>
                </a:solidFill>
              </a:rPr>
              <a:t>Picture A</a:t>
            </a:r>
          </a:p>
          <a:p>
            <a:pPr marL="0" indent="0">
              <a:spcBef>
                <a:spcPts val="600"/>
              </a:spcBef>
              <a:spcAft>
                <a:spcPts val="600"/>
              </a:spcAft>
              <a:buNone/>
            </a:pPr>
            <a:endParaRPr lang="en-US" sz="2400" dirty="0" smtClean="0">
              <a:solidFill>
                <a:schemeClr val="accent6">
                  <a:lumMod val="75000"/>
                </a:schemeClr>
              </a:solidFill>
            </a:endParaRPr>
          </a:p>
          <a:p>
            <a:pPr marL="0" indent="0">
              <a:spcBef>
                <a:spcPts val="600"/>
              </a:spcBef>
              <a:spcAft>
                <a:spcPts val="600"/>
              </a:spcAft>
              <a:buNone/>
            </a:pPr>
            <a:endParaRPr lang="en-US" sz="2400" dirty="0">
              <a:solidFill>
                <a:schemeClr val="accent6">
                  <a:lumMod val="75000"/>
                </a:schemeClr>
              </a:solidFill>
            </a:endParaRPr>
          </a:p>
          <a:p>
            <a:pPr marL="0" indent="0">
              <a:spcBef>
                <a:spcPts val="600"/>
              </a:spcBef>
              <a:spcAft>
                <a:spcPts val="600"/>
              </a:spcAft>
              <a:buNone/>
            </a:pPr>
            <a:endParaRPr lang="en-US" sz="2400" dirty="0" smtClean="0">
              <a:solidFill>
                <a:schemeClr val="accent6">
                  <a:lumMod val="75000"/>
                </a:schemeClr>
              </a:solidFill>
            </a:endParaRPr>
          </a:p>
          <a:p>
            <a:pPr marL="0" indent="0">
              <a:spcBef>
                <a:spcPts val="600"/>
              </a:spcBef>
              <a:spcAft>
                <a:spcPts val="600"/>
              </a:spcAft>
              <a:buNone/>
            </a:pPr>
            <a:endParaRPr lang="en-US" sz="2400" dirty="0">
              <a:solidFill>
                <a:schemeClr val="accent6">
                  <a:lumMod val="75000"/>
                </a:schemeClr>
              </a:solidFill>
            </a:endParaRPr>
          </a:p>
          <a:p>
            <a:pPr marL="0" indent="0">
              <a:spcBef>
                <a:spcPts val="600"/>
              </a:spcBef>
              <a:spcAft>
                <a:spcPts val="600"/>
              </a:spcAft>
              <a:buNone/>
            </a:pPr>
            <a:r>
              <a:rPr lang="en-US" sz="2400" dirty="0" smtClean="0">
                <a:solidFill>
                  <a:schemeClr val="accent6">
                    <a:lumMod val="75000"/>
                  </a:schemeClr>
                </a:solidFill>
              </a:rPr>
              <a:t>Picture B</a:t>
            </a:r>
            <a:endParaRPr lang="en-US" sz="2400" dirty="0">
              <a:solidFill>
                <a:schemeClr val="accent6">
                  <a:lumMod val="75000"/>
                </a:schemeClr>
              </a:solidFill>
            </a:endParaRPr>
          </a:p>
          <a:p>
            <a:pPr marL="0" indent="0">
              <a:spcBef>
                <a:spcPts val="600"/>
              </a:spcBef>
              <a:spcAft>
                <a:spcPts val="600"/>
              </a:spcAft>
              <a:buNone/>
            </a:pPr>
            <a:endParaRPr lang="en-GB" sz="2400" dirty="0">
              <a:latin typeface="Calibri"/>
              <a:ea typeface="Calibri"/>
              <a:cs typeface="Times New Roman"/>
            </a:endParaRPr>
          </a:p>
          <a:p>
            <a:endParaRPr lang="en-GB" sz="2400" dirty="0"/>
          </a:p>
        </p:txBody>
      </p:sp>
      <p:sp>
        <p:nvSpPr>
          <p:cNvPr id="4" name="Slide Number Placeholder 3"/>
          <p:cNvSpPr>
            <a:spLocks noGrp="1"/>
          </p:cNvSpPr>
          <p:nvPr>
            <p:ph type="sldNum" sz="quarter" idx="12"/>
          </p:nvPr>
        </p:nvSpPr>
        <p:spPr/>
        <p:txBody>
          <a:bodyPr/>
          <a:lstStyle/>
          <a:p>
            <a:fld id="{A397C43D-27AD-4A3D-8DEC-66A95DD9E4BC}" type="slidenum">
              <a:rPr lang="en-GB" smtClean="0"/>
              <a:t>2</a:t>
            </a:fld>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
            <a:ext cx="6254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574" y="2729158"/>
            <a:ext cx="2165425"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729158"/>
            <a:ext cx="228600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spect="1"/>
          </p:cNvSpPr>
          <p:nvPr/>
        </p:nvSpPr>
        <p:spPr>
          <a:xfrm>
            <a:off x="1965926" y="4763807"/>
            <a:ext cx="2606073" cy="1957667"/>
          </a:xfrm>
          <a:prstGeom prst="rect">
            <a:avLst/>
          </a:prstGeom>
          <a:blipFill>
            <a:blip r:embed="rId5" cstate="print">
              <a:extLst>
                <a:ext uri="{28A0092B-C50C-407E-A947-70E740481C1C}">
                  <a14:useLocalDpi xmlns:a14="http://schemas.microsoft.com/office/drawing/2010/main" val="0"/>
                </a:ext>
              </a:extLst>
            </a:blip>
            <a:srcRect/>
            <a:stretch>
              <a:fillRect l="-6000" r="-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p:cNvSpPr>
            <a:spLocks noChangeAspect="1"/>
          </p:cNvSpPr>
          <p:nvPr/>
        </p:nvSpPr>
        <p:spPr>
          <a:xfrm>
            <a:off x="5410201" y="4763807"/>
            <a:ext cx="2509256" cy="1851087"/>
          </a:xfrm>
          <a:prstGeom prst="rect">
            <a:avLst/>
          </a:prstGeom>
          <a:blipFill>
            <a:blip r:embed="rId6" cstate="print">
              <a:extLst>
                <a:ext uri="{28A0092B-C50C-407E-A947-70E740481C1C}">
                  <a14:useLocalDpi xmlns:a14="http://schemas.microsoft.com/office/drawing/2010/main" val="0"/>
                </a:ext>
              </a:extLst>
            </a:blip>
            <a:srcRect/>
            <a:stretch>
              <a:fillRect t="-10000" b="-10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ounded Rectangle 9"/>
          <p:cNvSpPr/>
          <p:nvPr/>
        </p:nvSpPr>
        <p:spPr>
          <a:xfrm>
            <a:off x="528057" y="5285440"/>
            <a:ext cx="7391400" cy="45720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202045" tIns="202045" rIns="202045" bIns="202045" numCol="1" spcCol="1270" anchor="ctr" anchorCtr="0">
            <a:noAutofit/>
          </a:bodyPr>
          <a:lstStyle/>
          <a:p>
            <a:pPr lvl="0" algn="l" defTabSz="1377950" rtl="0">
              <a:lnSpc>
                <a:spcPct val="90000"/>
              </a:lnSpc>
              <a:spcBef>
                <a:spcPct val="0"/>
              </a:spcBef>
              <a:spcAft>
                <a:spcPct val="35000"/>
              </a:spcAft>
            </a:pPr>
            <a:r>
              <a:rPr lang="en-GB" sz="2400" b="1" kern="1200" dirty="0" smtClean="0">
                <a:solidFill>
                  <a:schemeClr val="tx1"/>
                </a:solidFill>
                <a:latin typeface="Arial" pitchFamily="34" charset="0"/>
                <a:cs typeface="Arial" pitchFamily="34" charset="0"/>
              </a:rPr>
              <a:t>Similarities: </a:t>
            </a:r>
            <a:r>
              <a:rPr lang="en-GB" sz="2400" kern="1200" dirty="0" smtClean="0">
                <a:solidFill>
                  <a:schemeClr val="tx1"/>
                </a:solidFill>
                <a:latin typeface="Arial" pitchFamily="34" charset="0"/>
                <a:cs typeface="Arial" pitchFamily="34" charset="0"/>
              </a:rPr>
              <a:t>conical hat, string</a:t>
            </a:r>
            <a:endParaRPr lang="en-GB" sz="2400" kern="1200" dirty="0">
              <a:solidFill>
                <a:schemeClr val="tx1"/>
              </a:solidFill>
              <a:latin typeface="Arial" pitchFamily="34" charset="0"/>
              <a:cs typeface="Arial" pitchFamily="34" charset="0"/>
            </a:endParaRPr>
          </a:p>
        </p:txBody>
      </p:sp>
      <p:sp>
        <p:nvSpPr>
          <p:cNvPr id="11" name="Rounded Rectangle 10"/>
          <p:cNvSpPr/>
          <p:nvPr/>
        </p:nvSpPr>
        <p:spPr>
          <a:xfrm>
            <a:off x="508955" y="2729157"/>
            <a:ext cx="7391400" cy="1919043"/>
          </a:xfrm>
          <a:prstGeom prst="roundRect">
            <a:avLst>
              <a:gd name="adj" fmla="val 9334"/>
            </a:avLst>
          </a:prstGeom>
          <a:solidFill>
            <a:schemeClr val="accent6">
              <a:lumMod val="20000"/>
              <a:lumOff val="80000"/>
            </a:schemeClr>
          </a:solid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202045" tIns="202045" rIns="202045" bIns="202045" numCol="1" spcCol="1270" anchor="ctr" anchorCtr="0">
            <a:noAutofit/>
          </a:bodyPr>
          <a:lstStyle/>
          <a:p>
            <a:pPr lvl="0" algn="l" defTabSz="1377950" rtl="0">
              <a:lnSpc>
                <a:spcPct val="90000"/>
              </a:lnSpc>
              <a:spcBef>
                <a:spcPct val="0"/>
              </a:spcBef>
              <a:spcAft>
                <a:spcPct val="35000"/>
              </a:spcAft>
            </a:pPr>
            <a:r>
              <a:rPr lang="en-GB" sz="2400" b="1" kern="1200" dirty="0" smtClean="0">
                <a:solidFill>
                  <a:schemeClr val="tx1"/>
                </a:solidFill>
                <a:latin typeface="Arial" pitchFamily="34" charset="0"/>
                <a:cs typeface="Arial" pitchFamily="34" charset="0"/>
              </a:rPr>
              <a:t>Differences: </a:t>
            </a:r>
          </a:p>
          <a:p>
            <a:pPr lvl="0" algn="l" defTabSz="1377950" rtl="0">
              <a:lnSpc>
                <a:spcPct val="90000"/>
              </a:lnSpc>
              <a:spcBef>
                <a:spcPct val="0"/>
              </a:spcBef>
              <a:spcAft>
                <a:spcPct val="35000"/>
              </a:spcAft>
            </a:pPr>
            <a:r>
              <a:rPr lang="en-GB" sz="2400" kern="1200" dirty="0" smtClean="0">
                <a:solidFill>
                  <a:schemeClr val="accent6">
                    <a:lumMod val="75000"/>
                  </a:schemeClr>
                </a:solidFill>
                <a:latin typeface="Arial" pitchFamily="34" charset="0"/>
                <a:cs typeface="Arial" pitchFamily="34" charset="0"/>
              </a:rPr>
              <a:t>Picture </a:t>
            </a:r>
            <a:r>
              <a:rPr lang="en-GB" sz="2400" b="1" kern="1200" dirty="0" smtClean="0">
                <a:solidFill>
                  <a:schemeClr val="accent6">
                    <a:lumMod val="75000"/>
                  </a:schemeClr>
                </a:solidFill>
                <a:latin typeface="Arial" pitchFamily="34" charset="0"/>
                <a:cs typeface="Arial" pitchFamily="34" charset="0"/>
              </a:rPr>
              <a:t>A: </a:t>
            </a:r>
            <a:r>
              <a:rPr lang="en-GB" sz="2400" kern="1200" dirty="0" smtClean="0">
                <a:solidFill>
                  <a:schemeClr val="tx1"/>
                </a:solidFill>
                <a:latin typeface="Arial" pitchFamily="34" charset="0"/>
                <a:cs typeface="Arial" pitchFamily="34" charset="0"/>
              </a:rPr>
              <a:t>light green, pictures between layers, blue string, look lighter Picture </a:t>
            </a:r>
          </a:p>
          <a:p>
            <a:pPr lvl="0" algn="l" defTabSz="1377950" rtl="0">
              <a:lnSpc>
                <a:spcPct val="90000"/>
              </a:lnSpc>
              <a:spcBef>
                <a:spcPct val="0"/>
              </a:spcBef>
              <a:spcAft>
                <a:spcPct val="35000"/>
              </a:spcAft>
            </a:pPr>
            <a:r>
              <a:rPr lang="en-GB" sz="2400" kern="1200" dirty="0" smtClean="0">
                <a:solidFill>
                  <a:schemeClr val="accent6">
                    <a:lumMod val="75000"/>
                  </a:schemeClr>
                </a:solidFill>
                <a:latin typeface="Arial" pitchFamily="34" charset="0"/>
                <a:cs typeface="Arial" pitchFamily="34" charset="0"/>
              </a:rPr>
              <a:t>Picture </a:t>
            </a:r>
            <a:r>
              <a:rPr lang="en-GB" sz="2400" b="1" kern="1200" dirty="0" smtClean="0">
                <a:solidFill>
                  <a:schemeClr val="accent6">
                    <a:lumMod val="75000"/>
                  </a:schemeClr>
                </a:solidFill>
                <a:latin typeface="Arial" pitchFamily="34" charset="0"/>
                <a:cs typeface="Arial" pitchFamily="34" charset="0"/>
              </a:rPr>
              <a:t>B: </a:t>
            </a:r>
            <a:r>
              <a:rPr lang="en-GB" sz="2400" kern="1200" dirty="0" smtClean="0">
                <a:solidFill>
                  <a:schemeClr val="tx1"/>
                </a:solidFill>
                <a:latin typeface="Arial" pitchFamily="34" charset="0"/>
                <a:cs typeface="Arial" pitchFamily="34" charset="0"/>
              </a:rPr>
              <a:t>white, no decoration, pink string, look heavier</a:t>
            </a:r>
            <a:endParaRPr lang="en-GB" sz="2400"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083949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
            <a:ext cx="8229600" cy="6477000"/>
          </a:xfrm>
        </p:spPr>
        <p:txBody>
          <a:bodyPr>
            <a:normAutofit/>
          </a:bodyPr>
          <a:lstStyle/>
          <a:p>
            <a:pPr marL="0" indent="0">
              <a:spcBef>
                <a:spcPts val="600"/>
              </a:spcBef>
              <a:spcAft>
                <a:spcPts val="600"/>
              </a:spcAft>
              <a:buNone/>
            </a:pPr>
            <a:r>
              <a:rPr lang="en-GB" sz="2400" b="1" dirty="0">
                <a:latin typeface="Arial"/>
                <a:ea typeface="Calibri"/>
                <a:cs typeface="Times New Roman"/>
              </a:rPr>
              <a:t>Activity</a:t>
            </a:r>
            <a:r>
              <a:rPr lang="en-GB" sz="2400" b="1" dirty="0">
                <a:solidFill>
                  <a:srgbClr val="DA0000"/>
                </a:solidFill>
                <a:latin typeface="Arial"/>
                <a:ea typeface="Calibri"/>
                <a:cs typeface="Times New Roman"/>
              </a:rPr>
              <a:t> 2. </a:t>
            </a:r>
            <a:r>
              <a:rPr lang="en-GB" sz="2400" b="1" dirty="0" err="1">
                <a:solidFill>
                  <a:srgbClr val="000000"/>
                </a:solidFill>
                <a:latin typeface="Arial"/>
                <a:ea typeface="Calibri"/>
                <a:cs typeface="Times New Roman"/>
              </a:rPr>
              <a:t>Mi</a:t>
            </a:r>
            <a:r>
              <a:rPr lang="en-GB" sz="2400" b="1" dirty="0">
                <a:solidFill>
                  <a:srgbClr val="000000"/>
                </a:solidFill>
                <a:latin typeface="Arial"/>
                <a:ea typeface="Calibri"/>
                <a:cs typeface="Times New Roman"/>
              </a:rPr>
              <a:t> visited Tay </a:t>
            </a:r>
            <a:r>
              <a:rPr lang="en-GB" sz="2400" b="1" dirty="0" err="1">
                <a:solidFill>
                  <a:srgbClr val="000000"/>
                </a:solidFill>
                <a:latin typeface="Arial"/>
                <a:ea typeface="Calibri"/>
                <a:cs typeface="Times New Roman"/>
              </a:rPr>
              <a:t>Ho</a:t>
            </a:r>
            <a:r>
              <a:rPr lang="en-GB" sz="2400" b="1" dirty="0">
                <a:solidFill>
                  <a:srgbClr val="000000"/>
                </a:solidFill>
                <a:latin typeface="Arial"/>
                <a:ea typeface="Calibri"/>
                <a:cs typeface="Times New Roman"/>
              </a:rPr>
              <a:t> village in Hue last month. She has decided to present what she knows about this place to the class. Read what she has prepared and match the titles with the paragraphs</a:t>
            </a:r>
            <a:r>
              <a:rPr lang="en-GB" sz="2400" b="1" dirty="0" smtClean="0">
                <a:solidFill>
                  <a:srgbClr val="000000"/>
                </a:solidFill>
                <a:latin typeface="Arial"/>
                <a:ea typeface="Calibri"/>
                <a:cs typeface="Times New Roman"/>
              </a:rPr>
              <a:t>.</a:t>
            </a:r>
          </a:p>
          <a:p>
            <a:pPr marL="0" indent="0">
              <a:spcBef>
                <a:spcPts val="600"/>
              </a:spcBef>
              <a:spcAft>
                <a:spcPts val="600"/>
              </a:spcAft>
              <a:buNone/>
            </a:pPr>
            <a:endParaRPr lang="en-GB" sz="2400" dirty="0">
              <a:latin typeface="Calibri"/>
              <a:ea typeface="Calibri"/>
              <a:cs typeface="Times New Roman"/>
            </a:endParaRPr>
          </a:p>
          <a:p>
            <a:pPr marL="0" indent="0" algn="just">
              <a:spcAft>
                <a:spcPts val="0"/>
              </a:spcAft>
              <a:buNone/>
            </a:pPr>
            <a:endParaRPr lang="en-US" sz="2400" b="1" dirty="0" smtClean="0">
              <a:solidFill>
                <a:schemeClr val="accent6">
                  <a:lumMod val="75000"/>
                </a:schemeClr>
              </a:solidFill>
              <a:latin typeface="Arial"/>
              <a:ea typeface="Calibri"/>
              <a:cs typeface="Times New Roman"/>
            </a:endParaRPr>
          </a:p>
          <a:p>
            <a:pPr marL="0" indent="0" algn="just">
              <a:spcAft>
                <a:spcPts val="0"/>
              </a:spcAft>
              <a:buNone/>
            </a:pPr>
            <a:endParaRPr lang="en-US" sz="2400" b="1" dirty="0">
              <a:solidFill>
                <a:schemeClr val="accent6">
                  <a:lumMod val="75000"/>
                </a:schemeClr>
              </a:solidFill>
              <a:latin typeface="Arial"/>
              <a:ea typeface="Calibri"/>
              <a:cs typeface="Times New Roman"/>
            </a:endParaRPr>
          </a:p>
          <a:p>
            <a:pPr marL="0" indent="0" algn="just">
              <a:spcAft>
                <a:spcPts val="0"/>
              </a:spcAft>
              <a:buNone/>
            </a:pPr>
            <a:endParaRPr lang="en-US" sz="2400" b="1" dirty="0" smtClean="0">
              <a:solidFill>
                <a:schemeClr val="accent6">
                  <a:lumMod val="75000"/>
                </a:schemeClr>
              </a:solidFill>
              <a:latin typeface="Arial"/>
              <a:ea typeface="Calibri"/>
              <a:cs typeface="Times New Roman"/>
            </a:endParaRPr>
          </a:p>
          <a:p>
            <a:pPr marL="520700" indent="-520700">
              <a:spcBef>
                <a:spcPts val="600"/>
              </a:spcBef>
              <a:spcAft>
                <a:spcPts val="600"/>
              </a:spcAft>
              <a:buNone/>
            </a:pPr>
            <a:endParaRPr lang="en-GB" sz="2400" dirty="0">
              <a:latin typeface="Calibri"/>
              <a:ea typeface="Calibri"/>
              <a:cs typeface="Times New Roman"/>
            </a:endParaRPr>
          </a:p>
          <a:p>
            <a:endParaRPr lang="en-GB" sz="2400" dirty="0"/>
          </a:p>
        </p:txBody>
      </p:sp>
      <p:sp>
        <p:nvSpPr>
          <p:cNvPr id="4" name="Slide Number Placeholder 3"/>
          <p:cNvSpPr>
            <a:spLocks noGrp="1"/>
          </p:cNvSpPr>
          <p:nvPr>
            <p:ph type="sldNum" sz="quarter" idx="12"/>
          </p:nvPr>
        </p:nvSpPr>
        <p:spPr/>
        <p:txBody>
          <a:bodyPr/>
          <a:lstStyle/>
          <a:p>
            <a:fld id="{A397C43D-27AD-4A3D-8DEC-66A95DD9E4BC}" type="slidenum">
              <a:rPr lang="en-GB" smtClean="0"/>
              <a:t>3</a:t>
            </a:fld>
            <a:endParaRPr lang="en-GB" dirty="0"/>
          </a:p>
        </p:txBody>
      </p:sp>
      <p:sp>
        <p:nvSpPr>
          <p:cNvPr id="9" name="Rectangle 8"/>
          <p:cNvSpPr/>
          <p:nvPr/>
        </p:nvSpPr>
        <p:spPr>
          <a:xfrm>
            <a:off x="470338" y="7734874"/>
            <a:ext cx="2472704" cy="1827319"/>
          </a:xfrm>
          <a:prstGeom prst="rect">
            <a:avLst/>
          </a:prstGeom>
          <a:blipFill>
            <a:blip r:embed="rId2" cstate="print">
              <a:extLst>
                <a:ext uri="{28A0092B-C50C-407E-A947-70E740481C1C}">
                  <a14:useLocalDpi xmlns:a14="http://schemas.microsoft.com/office/drawing/2010/main" val="0"/>
                </a:ext>
              </a:extLst>
            </a:blip>
            <a:srcRect/>
            <a:stretch>
              <a:fillRect l="-6000" r="-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457" y="4033680"/>
            <a:ext cx="371237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70832" y="1923792"/>
            <a:ext cx="748923" cy="461665"/>
          </a:xfrm>
          <a:prstGeom prst="rect">
            <a:avLst/>
          </a:prstGeom>
        </p:spPr>
        <p:txBody>
          <a:bodyPr wrap="none">
            <a:spAutoFit/>
          </a:bodyPr>
          <a:lstStyle/>
          <a:p>
            <a:r>
              <a:rPr lang="en-GB" sz="2400" b="1" dirty="0">
                <a:solidFill>
                  <a:srgbClr val="FF0000"/>
                </a:solidFill>
                <a:latin typeface="Arial"/>
                <a:ea typeface="Calibri"/>
                <a:cs typeface="Times New Roman"/>
              </a:rPr>
              <a:t> </a:t>
            </a:r>
            <a:r>
              <a:rPr lang="en-GB" sz="2400" b="1" dirty="0" smtClean="0">
                <a:solidFill>
                  <a:srgbClr val="FF0000"/>
                </a:solidFill>
                <a:latin typeface="Arial"/>
                <a:ea typeface="Calibri"/>
                <a:cs typeface="Times New Roman"/>
              </a:rPr>
              <a:t>1C </a:t>
            </a:r>
            <a:endParaRPr lang="en-GB" b="1" dirty="0">
              <a:solidFill>
                <a:srgbClr val="FF0000"/>
              </a:solidFill>
            </a:endParaRPr>
          </a:p>
        </p:txBody>
      </p:sp>
      <p:sp>
        <p:nvSpPr>
          <p:cNvPr id="6" name="Rectangle 5"/>
          <p:cNvSpPr/>
          <p:nvPr/>
        </p:nvSpPr>
        <p:spPr>
          <a:xfrm>
            <a:off x="5870832" y="2668870"/>
            <a:ext cx="652551" cy="461665"/>
          </a:xfrm>
          <a:prstGeom prst="rect">
            <a:avLst/>
          </a:prstGeom>
        </p:spPr>
        <p:txBody>
          <a:bodyPr wrap="none">
            <a:spAutoFit/>
          </a:bodyPr>
          <a:lstStyle/>
          <a:p>
            <a:r>
              <a:rPr lang="en-GB" sz="2400" b="1" dirty="0" smtClean="0">
                <a:solidFill>
                  <a:srgbClr val="FF0000"/>
                </a:solidFill>
                <a:latin typeface="Arial"/>
                <a:ea typeface="Calibri"/>
                <a:cs typeface="Times New Roman"/>
              </a:rPr>
              <a:t>2A </a:t>
            </a:r>
            <a:endParaRPr lang="en-GB" b="1" dirty="0">
              <a:solidFill>
                <a:srgbClr val="FF0000"/>
              </a:solidFill>
            </a:endParaRPr>
          </a:p>
        </p:txBody>
      </p:sp>
      <p:sp>
        <p:nvSpPr>
          <p:cNvPr id="8" name="Rectangle 7"/>
          <p:cNvSpPr/>
          <p:nvPr/>
        </p:nvSpPr>
        <p:spPr>
          <a:xfrm>
            <a:off x="5870832" y="3413948"/>
            <a:ext cx="579005" cy="461665"/>
          </a:xfrm>
          <a:prstGeom prst="rect">
            <a:avLst/>
          </a:prstGeom>
        </p:spPr>
        <p:txBody>
          <a:bodyPr wrap="none">
            <a:spAutoFit/>
          </a:bodyPr>
          <a:lstStyle/>
          <a:p>
            <a:pPr lvl="0">
              <a:spcBef>
                <a:spcPct val="20000"/>
              </a:spcBef>
            </a:pPr>
            <a:r>
              <a:rPr lang="en-GB" sz="2400" b="1" dirty="0" smtClean="0">
                <a:solidFill>
                  <a:srgbClr val="FF0000"/>
                </a:solidFill>
                <a:latin typeface="Arial"/>
                <a:ea typeface="Calibri"/>
                <a:cs typeface="Times New Roman"/>
              </a:rPr>
              <a:t>3B</a:t>
            </a:r>
            <a:endParaRPr lang="en-GB" sz="2400" b="1" dirty="0">
              <a:solidFill>
                <a:srgbClr val="FF0000"/>
              </a:solidFill>
              <a:ea typeface="Calibri"/>
              <a:cs typeface="Times New Roman"/>
            </a:endParaRPr>
          </a:p>
        </p:txBody>
      </p:sp>
      <p:sp>
        <p:nvSpPr>
          <p:cNvPr id="7" name="Action Button: Forward or Next 6">
            <a:hlinkClick r:id="" action="ppaction://hlinkshowjump?jump=nextslide" highlightClick="1"/>
          </p:cNvPr>
          <p:cNvSpPr/>
          <p:nvPr/>
        </p:nvSpPr>
        <p:spPr>
          <a:xfrm>
            <a:off x="7804331" y="6231303"/>
            <a:ext cx="640080" cy="457200"/>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356" y="1762428"/>
            <a:ext cx="530547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3513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
            <a:ext cx="8229600" cy="6477000"/>
          </a:xfrm>
        </p:spPr>
        <p:txBody>
          <a:bodyPr>
            <a:normAutofit fontScale="92500"/>
          </a:bodyPr>
          <a:lstStyle/>
          <a:p>
            <a:pPr marL="0" indent="0" algn="just">
              <a:spcAft>
                <a:spcPts val="0"/>
              </a:spcAft>
              <a:buNone/>
            </a:pPr>
            <a:r>
              <a:rPr lang="en-US" sz="2400" dirty="0" smtClean="0">
                <a:latin typeface="Arial"/>
                <a:ea typeface="Calibri"/>
                <a:cs typeface="Times New Roman"/>
              </a:rPr>
              <a:t>When </a:t>
            </a:r>
            <a:r>
              <a:rPr lang="en-US" sz="2400" dirty="0">
                <a:latin typeface="Arial"/>
                <a:ea typeface="Calibri"/>
                <a:cs typeface="Times New Roman"/>
              </a:rPr>
              <a:t>you think about the conical hat, the first thing you think of is the region of Hue. Conical hat making has been a traditional craft there for hundreds of years, and there are many craft villages like Da Le, </a:t>
            </a:r>
            <a:r>
              <a:rPr lang="en-US" sz="2400" dirty="0" err="1">
                <a:latin typeface="Arial"/>
                <a:ea typeface="Calibri"/>
                <a:cs typeface="Times New Roman"/>
              </a:rPr>
              <a:t>Phu</a:t>
            </a:r>
            <a:r>
              <a:rPr lang="en-US" sz="2400" dirty="0">
                <a:latin typeface="Arial"/>
                <a:ea typeface="Calibri"/>
                <a:cs typeface="Times New Roman"/>
              </a:rPr>
              <a:t> Cam, and Doc So. However, </a:t>
            </a:r>
            <a:r>
              <a:rPr lang="en-US" sz="2400" dirty="0" err="1">
                <a:latin typeface="Arial"/>
                <a:ea typeface="Calibri"/>
                <a:cs typeface="Times New Roman"/>
              </a:rPr>
              <a:t>Tay</a:t>
            </a:r>
            <a:r>
              <a:rPr lang="en-US" sz="2400" dirty="0">
                <a:latin typeface="Arial"/>
                <a:ea typeface="Calibri"/>
                <a:cs typeface="Times New Roman"/>
              </a:rPr>
              <a:t> Ho is the most famous because it is the birthplace of the conical hat in Hue. It is a village on the bank of the </a:t>
            </a:r>
            <a:r>
              <a:rPr lang="en-US" sz="2400" dirty="0" err="1">
                <a:latin typeface="Arial"/>
                <a:ea typeface="Calibri"/>
                <a:cs typeface="Times New Roman"/>
              </a:rPr>
              <a:t>Nhu</a:t>
            </a:r>
            <a:r>
              <a:rPr lang="en-US" sz="2400" dirty="0">
                <a:latin typeface="Arial"/>
                <a:ea typeface="Calibri"/>
                <a:cs typeface="Times New Roman"/>
              </a:rPr>
              <a:t> Y River, 12 km from Hue City.</a:t>
            </a:r>
          </a:p>
          <a:p>
            <a:pPr marL="0" lvl="0" indent="0" algn="just">
              <a:spcBef>
                <a:spcPts val="600"/>
              </a:spcBef>
              <a:spcAft>
                <a:spcPts val="600"/>
              </a:spcAft>
              <a:buNone/>
            </a:pPr>
            <a:r>
              <a:rPr lang="en-US" sz="2400" dirty="0" smtClean="0">
                <a:solidFill>
                  <a:prstClr val="black"/>
                </a:solidFill>
              </a:rPr>
              <a:t>A </a:t>
            </a:r>
            <a:r>
              <a:rPr lang="en-US" sz="2400" dirty="0">
                <a:solidFill>
                  <a:prstClr val="black"/>
                </a:solidFill>
              </a:rPr>
              <a:t>conical hat may look simple, but artisans have to follow 15 stages, from going to the forest to collect leaves to ironing the leaves, making the frames, etc. Hue’s conical hats always have two layers of leaves. Craftsmen must be </a:t>
            </a:r>
            <a:r>
              <a:rPr lang="en-US" sz="2400" dirty="0" err="1">
                <a:solidFill>
                  <a:prstClr val="black"/>
                </a:solidFill>
              </a:rPr>
              <a:t>skilfull</a:t>
            </a:r>
            <a:r>
              <a:rPr lang="en-US" sz="2400" dirty="0">
                <a:solidFill>
                  <a:prstClr val="black"/>
                </a:solidFill>
              </a:rPr>
              <a:t> to make the two layers very thin. What is special is that they then add poems and paintings of Hue between the two layers, creating the famous </a:t>
            </a:r>
            <a:r>
              <a:rPr lang="en-US" sz="2400" dirty="0" err="1">
                <a:solidFill>
                  <a:prstClr val="black"/>
                </a:solidFill>
              </a:rPr>
              <a:t>bai</a:t>
            </a:r>
            <a:r>
              <a:rPr lang="en-US" sz="2400" dirty="0">
                <a:solidFill>
                  <a:prstClr val="black"/>
                </a:solidFill>
              </a:rPr>
              <a:t> </a:t>
            </a:r>
            <a:r>
              <a:rPr lang="en-US" sz="2400" dirty="0" err="1">
                <a:solidFill>
                  <a:prstClr val="black"/>
                </a:solidFill>
              </a:rPr>
              <a:t>tho</a:t>
            </a:r>
            <a:r>
              <a:rPr lang="en-US" sz="2400" dirty="0">
                <a:solidFill>
                  <a:prstClr val="black"/>
                </a:solidFill>
              </a:rPr>
              <a:t> or poetic conical hats.</a:t>
            </a:r>
          </a:p>
          <a:p>
            <a:pPr marL="0" lvl="0" indent="0" algn="just">
              <a:spcBef>
                <a:spcPts val="600"/>
              </a:spcBef>
              <a:spcAft>
                <a:spcPts val="600"/>
              </a:spcAft>
              <a:buNone/>
            </a:pPr>
            <a:r>
              <a:rPr lang="en-US" sz="2400" dirty="0" smtClean="0">
                <a:solidFill>
                  <a:prstClr val="black"/>
                </a:solidFill>
              </a:rPr>
              <a:t>Conical </a:t>
            </a:r>
            <a:r>
              <a:rPr lang="en-US" sz="2400" dirty="0">
                <a:solidFill>
                  <a:prstClr val="black"/>
                </a:solidFill>
              </a:rPr>
              <a:t>hat making in the village has been passed down </a:t>
            </a:r>
            <a:r>
              <a:rPr lang="en-GB" sz="2400" dirty="0">
                <a:solidFill>
                  <a:prstClr val="black"/>
                </a:solidFill>
              </a:rPr>
              <a:t>from generation to generation </a:t>
            </a:r>
            <a:r>
              <a:rPr lang="en-US" sz="2400" dirty="0">
                <a:solidFill>
                  <a:prstClr val="black"/>
                </a:solidFill>
              </a:rPr>
              <a:t>because everybody,  young or old, can take part in the process. It is a well-known handicraft, not only in Viet Nam, but all around the world.</a:t>
            </a:r>
            <a:endParaRPr lang="en-GB" sz="2400" dirty="0">
              <a:solidFill>
                <a:prstClr val="black"/>
              </a:solidFill>
            </a:endParaRPr>
          </a:p>
          <a:p>
            <a:pPr marL="520700" indent="-520700">
              <a:spcBef>
                <a:spcPts val="600"/>
              </a:spcBef>
              <a:spcAft>
                <a:spcPts val="600"/>
              </a:spcAft>
              <a:buNone/>
            </a:pPr>
            <a:endParaRPr lang="en-GB" sz="2400" dirty="0">
              <a:latin typeface="Calibri"/>
              <a:ea typeface="Calibri"/>
              <a:cs typeface="Times New Roman"/>
            </a:endParaRPr>
          </a:p>
          <a:p>
            <a:endParaRPr lang="en-GB" sz="2400" dirty="0"/>
          </a:p>
        </p:txBody>
      </p:sp>
      <p:sp>
        <p:nvSpPr>
          <p:cNvPr id="4" name="Slide Number Placeholder 3"/>
          <p:cNvSpPr>
            <a:spLocks noGrp="1"/>
          </p:cNvSpPr>
          <p:nvPr>
            <p:ph type="sldNum" sz="quarter" idx="12"/>
          </p:nvPr>
        </p:nvSpPr>
        <p:spPr/>
        <p:txBody>
          <a:bodyPr/>
          <a:lstStyle/>
          <a:p>
            <a:fld id="{A397C43D-27AD-4A3D-8DEC-66A95DD9E4BC}" type="slidenum">
              <a:rPr lang="en-GB" smtClean="0"/>
              <a:t>4</a:t>
            </a:fld>
            <a:endParaRPr lang="en-GB" dirty="0"/>
          </a:p>
        </p:txBody>
      </p:sp>
      <p:sp>
        <p:nvSpPr>
          <p:cNvPr id="9" name="Rectangle 8"/>
          <p:cNvSpPr/>
          <p:nvPr/>
        </p:nvSpPr>
        <p:spPr>
          <a:xfrm>
            <a:off x="470338" y="7734874"/>
            <a:ext cx="2472704" cy="1827319"/>
          </a:xfrm>
          <a:prstGeom prst="rect">
            <a:avLst/>
          </a:prstGeom>
          <a:blipFill>
            <a:blip r:embed="rId4" cstate="print">
              <a:extLst>
                <a:ext uri="{28A0092B-C50C-407E-A947-70E740481C1C}">
                  <a14:useLocalDpi xmlns:a14="http://schemas.microsoft.com/office/drawing/2010/main" val="0"/>
                </a:ext>
              </a:extLst>
            </a:blip>
            <a:srcRect/>
            <a:stretch>
              <a:fillRect l="-6000" r="-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2" name="G9 - Unit 1 (Fema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63840" y="153616"/>
            <a:ext cx="609600" cy="609600"/>
          </a:xfrm>
          <a:prstGeom prst="rect">
            <a:avLst/>
          </a:prstGeom>
        </p:spPr>
      </p:pic>
      <p:sp>
        <p:nvSpPr>
          <p:cNvPr id="7" name="Action Button: Forward or Next 6">
            <a:hlinkClick r:id="" action="ppaction://hlinkshowjump?jump=previousslide" highlightClick="1"/>
          </p:cNvPr>
          <p:cNvSpPr/>
          <p:nvPr/>
        </p:nvSpPr>
        <p:spPr>
          <a:xfrm>
            <a:off x="8001000" y="6248400"/>
            <a:ext cx="640080" cy="457200"/>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a:spLocks/>
          </p:cNvSpPr>
          <p:nvPr/>
        </p:nvSpPr>
        <p:spPr>
          <a:xfrm>
            <a:off x="79510" y="134779"/>
            <a:ext cx="457200" cy="457200"/>
          </a:xfrm>
          <a:prstGeom prst="ellipse">
            <a:avLst/>
          </a:prstGeom>
          <a:solidFill>
            <a:schemeClr val="bg1"/>
          </a:solidFill>
        </p:spPr>
        <p:txBody>
          <a:bodyPr wrap="none" anchor="ctr">
            <a:spAutoFit/>
          </a:bodyPr>
          <a:lstStyle/>
          <a:p>
            <a:pPr lvl="0" algn="ctr">
              <a:spcBef>
                <a:spcPct val="20000"/>
              </a:spcBef>
            </a:pPr>
            <a:r>
              <a:rPr lang="en-US" sz="2400" b="1" dirty="0">
                <a:solidFill>
                  <a:srgbClr val="F79646">
                    <a:lumMod val="75000"/>
                  </a:srgbClr>
                </a:solidFill>
                <a:latin typeface="Arial"/>
                <a:ea typeface="Calibri"/>
                <a:cs typeface="Times New Roman"/>
              </a:rPr>
              <a:t>A</a:t>
            </a:r>
            <a:endParaRPr lang="en-GB" sz="2400" dirty="0">
              <a:solidFill>
                <a:srgbClr val="F79646">
                  <a:lumMod val="75000"/>
                </a:srgbClr>
              </a:solidFill>
              <a:ea typeface="Calibri"/>
              <a:cs typeface="Times New Roman"/>
            </a:endParaRPr>
          </a:p>
        </p:txBody>
      </p:sp>
      <p:sp>
        <p:nvSpPr>
          <p:cNvPr id="12" name="Oval 11"/>
          <p:cNvSpPr>
            <a:spLocks/>
          </p:cNvSpPr>
          <p:nvPr/>
        </p:nvSpPr>
        <p:spPr>
          <a:xfrm>
            <a:off x="79510" y="2507905"/>
            <a:ext cx="457200" cy="457200"/>
          </a:xfrm>
          <a:prstGeom prst="ellipse">
            <a:avLst/>
          </a:prstGeom>
          <a:solidFill>
            <a:schemeClr val="bg1"/>
          </a:solidFill>
        </p:spPr>
        <p:txBody>
          <a:bodyPr wrap="none" anchor="ctr">
            <a:spAutoFit/>
          </a:bodyPr>
          <a:lstStyle/>
          <a:p>
            <a:pPr lvl="0" algn="ctr">
              <a:spcBef>
                <a:spcPts val="600"/>
              </a:spcBef>
              <a:spcAft>
                <a:spcPts val="600"/>
              </a:spcAft>
            </a:pPr>
            <a:r>
              <a:rPr lang="en-US" sz="2400" b="1" dirty="0">
                <a:solidFill>
                  <a:srgbClr val="F79646">
                    <a:lumMod val="75000"/>
                  </a:srgbClr>
                </a:solidFill>
                <a:latin typeface="Arial"/>
                <a:cs typeface="Times New Roman"/>
              </a:rPr>
              <a:t>B</a:t>
            </a:r>
          </a:p>
        </p:txBody>
      </p:sp>
      <p:sp>
        <p:nvSpPr>
          <p:cNvPr id="13" name="Oval 12"/>
          <p:cNvSpPr>
            <a:spLocks/>
          </p:cNvSpPr>
          <p:nvPr/>
        </p:nvSpPr>
        <p:spPr>
          <a:xfrm>
            <a:off x="79510" y="4943172"/>
            <a:ext cx="457200" cy="457200"/>
          </a:xfrm>
          <a:prstGeom prst="ellipse">
            <a:avLst/>
          </a:prstGeom>
          <a:solidFill>
            <a:schemeClr val="bg1"/>
          </a:solidFill>
        </p:spPr>
        <p:txBody>
          <a:bodyPr wrap="none" anchor="ctr">
            <a:spAutoFit/>
          </a:bodyPr>
          <a:lstStyle/>
          <a:p>
            <a:pPr lvl="0" algn="ctr">
              <a:spcBef>
                <a:spcPts val="600"/>
              </a:spcBef>
              <a:spcAft>
                <a:spcPts val="600"/>
              </a:spcAft>
            </a:pPr>
            <a:r>
              <a:rPr lang="en-US" sz="2400" b="1" dirty="0">
                <a:solidFill>
                  <a:srgbClr val="F79646">
                    <a:lumMod val="75000"/>
                  </a:srgbClr>
                </a:solidFill>
                <a:latin typeface="arial" pitchFamily="34" charset="0"/>
              </a:rPr>
              <a:t>C</a:t>
            </a:r>
          </a:p>
        </p:txBody>
      </p:sp>
      <p:sp>
        <p:nvSpPr>
          <p:cNvPr id="10" name="Rectangle 9"/>
          <p:cNvSpPr>
            <a:spLocks noChangeAspect="1"/>
          </p:cNvSpPr>
          <p:nvPr/>
        </p:nvSpPr>
        <p:spPr>
          <a:xfrm>
            <a:off x="4495800" y="313795"/>
            <a:ext cx="3048000" cy="2286000"/>
          </a:xfrm>
          <a:prstGeom prst="rect">
            <a:avLst/>
          </a:prstGeom>
          <a:blipFill>
            <a:blip r:embed="rId6" cstate="print">
              <a:extLst>
                <a:ext uri="{28A0092B-C50C-407E-A947-70E740481C1C}">
                  <a14:useLocalDpi xmlns:a14="http://schemas.microsoft.com/office/drawing/2010/main" val="0"/>
                </a:ext>
              </a:extLst>
            </a:blip>
            <a:srcRect/>
            <a:stretch>
              <a:fillRect l="-6621" r="-1697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953" y="4257372"/>
            <a:ext cx="295523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5122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228600"/>
            <a:ext cx="8534400" cy="6477000"/>
          </a:xfrm>
        </p:spPr>
        <p:txBody>
          <a:bodyPr>
            <a:normAutofit/>
          </a:bodyPr>
          <a:lstStyle/>
          <a:p>
            <a:pPr marL="0" indent="0" algn="just">
              <a:spcAft>
                <a:spcPts val="0"/>
              </a:spcAft>
              <a:buNone/>
            </a:pPr>
            <a:r>
              <a:rPr lang="en-GB" sz="2400" b="1" dirty="0">
                <a:latin typeface="Arial"/>
                <a:ea typeface="Calibri"/>
                <a:cs typeface="Times New Roman"/>
              </a:rPr>
              <a:t>Activity</a:t>
            </a:r>
            <a:r>
              <a:rPr lang="en-GB" sz="2400" b="1" dirty="0">
                <a:solidFill>
                  <a:srgbClr val="DA0000"/>
                </a:solidFill>
                <a:latin typeface="Arial"/>
                <a:ea typeface="Calibri"/>
                <a:cs typeface="Times New Roman"/>
              </a:rPr>
              <a:t> 3. </a:t>
            </a:r>
            <a:r>
              <a:rPr lang="en-GB" sz="2400" b="1" dirty="0">
                <a:solidFill>
                  <a:srgbClr val="000000"/>
                </a:solidFill>
                <a:latin typeface="Arial"/>
                <a:ea typeface="Calibri"/>
                <a:cs typeface="Times New Roman"/>
              </a:rPr>
              <a:t>Read the text again and answer </a:t>
            </a:r>
            <a:r>
              <a:rPr lang="en-GB" sz="2400" b="1" dirty="0" smtClean="0">
                <a:solidFill>
                  <a:srgbClr val="000000"/>
                </a:solidFill>
                <a:latin typeface="Arial"/>
                <a:ea typeface="Calibri"/>
                <a:cs typeface="Times New Roman"/>
              </a:rPr>
              <a:t>the questions</a:t>
            </a:r>
            <a:r>
              <a:rPr lang="en-GB" sz="2400" b="1" dirty="0">
                <a:solidFill>
                  <a:srgbClr val="000000"/>
                </a:solidFill>
                <a:latin typeface="Arial"/>
                <a:ea typeface="Calibri"/>
                <a:cs typeface="Times New Roman"/>
              </a:rPr>
              <a:t>.</a:t>
            </a:r>
            <a:endParaRPr lang="en-GB" sz="2400" dirty="0">
              <a:latin typeface="Calibri"/>
              <a:ea typeface="Calibri"/>
              <a:cs typeface="Times New Roman"/>
            </a:endParaRPr>
          </a:p>
          <a:p>
            <a:pPr marL="520700" indent="-520700" algn="just">
              <a:spcAft>
                <a:spcPts val="0"/>
              </a:spcAft>
              <a:buNone/>
            </a:pPr>
            <a:r>
              <a:rPr lang="en-GB" sz="2400" b="1" dirty="0" smtClean="0">
                <a:solidFill>
                  <a:srgbClr val="FF6600"/>
                </a:solidFill>
                <a:latin typeface="Arial"/>
                <a:ea typeface="Calibri"/>
                <a:cs typeface="Times New Roman"/>
              </a:rPr>
              <a:t>1.	</a:t>
            </a:r>
            <a:r>
              <a:rPr lang="en-GB" sz="2400" dirty="0" smtClean="0">
                <a:solidFill>
                  <a:srgbClr val="000000"/>
                </a:solidFill>
                <a:latin typeface="Arial"/>
                <a:ea typeface="Calibri"/>
                <a:cs typeface="Times New Roman"/>
              </a:rPr>
              <a:t>Why </a:t>
            </a:r>
            <a:r>
              <a:rPr lang="en-GB" sz="2400" dirty="0">
                <a:solidFill>
                  <a:srgbClr val="000000"/>
                </a:solidFill>
                <a:latin typeface="Arial"/>
                <a:ea typeface="Calibri"/>
                <a:cs typeface="Times New Roman"/>
              </a:rPr>
              <a:t>is Tay </a:t>
            </a:r>
            <a:r>
              <a:rPr lang="en-GB" sz="2400" dirty="0" err="1">
                <a:solidFill>
                  <a:srgbClr val="000000"/>
                </a:solidFill>
                <a:latin typeface="Arial"/>
                <a:ea typeface="Calibri"/>
                <a:cs typeface="Times New Roman"/>
              </a:rPr>
              <a:t>Ho</a:t>
            </a:r>
            <a:r>
              <a:rPr lang="en-GB" sz="2400" dirty="0">
                <a:solidFill>
                  <a:srgbClr val="000000"/>
                </a:solidFill>
                <a:latin typeface="Arial"/>
                <a:ea typeface="Calibri"/>
                <a:cs typeface="Times New Roman"/>
              </a:rPr>
              <a:t> the most well-known conical hat </a:t>
            </a:r>
            <a:r>
              <a:rPr lang="en-GB" sz="2400" dirty="0" smtClean="0">
                <a:solidFill>
                  <a:srgbClr val="000000"/>
                </a:solidFill>
                <a:latin typeface="Arial"/>
                <a:ea typeface="Calibri"/>
                <a:cs typeface="Times New Roman"/>
              </a:rPr>
              <a:t>making village</a:t>
            </a:r>
            <a:r>
              <a:rPr lang="en-GB" sz="2400" dirty="0">
                <a:solidFill>
                  <a:srgbClr val="000000"/>
                </a:solidFill>
                <a:latin typeface="Arial"/>
                <a:ea typeface="Calibri"/>
                <a:cs typeface="Times New Roman"/>
              </a:rPr>
              <a:t>?</a:t>
            </a:r>
            <a:endParaRPr lang="en-GB" sz="2400" dirty="0">
              <a:latin typeface="Calibri"/>
              <a:ea typeface="Calibri"/>
              <a:cs typeface="Times New Roman"/>
            </a:endParaRPr>
          </a:p>
          <a:p>
            <a:pPr marL="520700" indent="-520700" algn="just">
              <a:spcAft>
                <a:spcPts val="0"/>
              </a:spcAft>
              <a:buNone/>
            </a:pPr>
            <a:endParaRPr lang="en-GB" sz="2400" b="1" dirty="0" smtClean="0">
              <a:solidFill>
                <a:srgbClr val="FF6600"/>
              </a:solidFill>
              <a:latin typeface="Arial"/>
              <a:ea typeface="Calibri"/>
              <a:cs typeface="Times New Roman"/>
            </a:endParaRPr>
          </a:p>
          <a:p>
            <a:pPr marL="520700" indent="-520700" algn="just">
              <a:spcAft>
                <a:spcPts val="0"/>
              </a:spcAft>
              <a:buNone/>
            </a:pPr>
            <a:r>
              <a:rPr lang="en-GB" sz="2400" b="1" dirty="0" smtClean="0">
                <a:solidFill>
                  <a:srgbClr val="FF6600"/>
                </a:solidFill>
                <a:latin typeface="Arial"/>
                <a:ea typeface="Calibri"/>
                <a:cs typeface="Times New Roman"/>
              </a:rPr>
              <a:t>2.	</a:t>
            </a:r>
            <a:r>
              <a:rPr lang="en-GB" sz="2400" dirty="0" smtClean="0">
                <a:solidFill>
                  <a:srgbClr val="000000"/>
                </a:solidFill>
                <a:latin typeface="Arial"/>
                <a:ea typeface="Calibri"/>
                <a:cs typeface="Times New Roman"/>
              </a:rPr>
              <a:t>How </a:t>
            </a:r>
            <a:r>
              <a:rPr lang="en-GB" sz="2400" dirty="0">
                <a:solidFill>
                  <a:srgbClr val="000000"/>
                </a:solidFill>
                <a:latin typeface="Arial"/>
                <a:ea typeface="Calibri"/>
                <a:cs typeface="Times New Roman"/>
              </a:rPr>
              <a:t>far is it from Tay </a:t>
            </a:r>
            <a:r>
              <a:rPr lang="en-GB" sz="2400" dirty="0" err="1">
                <a:solidFill>
                  <a:srgbClr val="000000"/>
                </a:solidFill>
                <a:latin typeface="Arial"/>
                <a:ea typeface="Calibri"/>
                <a:cs typeface="Times New Roman"/>
              </a:rPr>
              <a:t>Ho</a:t>
            </a:r>
            <a:r>
              <a:rPr lang="en-GB" sz="2400" dirty="0">
                <a:solidFill>
                  <a:srgbClr val="000000"/>
                </a:solidFill>
                <a:latin typeface="Arial"/>
                <a:ea typeface="Calibri"/>
                <a:cs typeface="Times New Roman"/>
              </a:rPr>
              <a:t> to Hue City?</a:t>
            </a:r>
            <a:endParaRPr lang="en-GB" sz="2400" dirty="0">
              <a:latin typeface="Calibri"/>
              <a:ea typeface="Calibri"/>
              <a:cs typeface="Times New Roman"/>
            </a:endParaRPr>
          </a:p>
          <a:p>
            <a:pPr marL="520700" indent="-520700" algn="just">
              <a:spcAft>
                <a:spcPts val="0"/>
              </a:spcAft>
              <a:buNone/>
            </a:pPr>
            <a:endParaRPr lang="en-GB" sz="2400" b="1" dirty="0" smtClean="0">
              <a:solidFill>
                <a:srgbClr val="FF6600"/>
              </a:solidFill>
              <a:latin typeface="Arial"/>
              <a:ea typeface="Calibri"/>
              <a:cs typeface="Times New Roman"/>
            </a:endParaRPr>
          </a:p>
          <a:p>
            <a:pPr marL="520700" indent="-520700" algn="just">
              <a:spcAft>
                <a:spcPts val="0"/>
              </a:spcAft>
              <a:buNone/>
            </a:pPr>
            <a:r>
              <a:rPr lang="en-GB" sz="2400" b="1" dirty="0" smtClean="0">
                <a:solidFill>
                  <a:srgbClr val="FF6600"/>
                </a:solidFill>
                <a:latin typeface="Arial"/>
                <a:ea typeface="Calibri"/>
                <a:cs typeface="Times New Roman"/>
              </a:rPr>
              <a:t>3.	</a:t>
            </a:r>
            <a:r>
              <a:rPr lang="en-GB" sz="2400" dirty="0" smtClean="0">
                <a:solidFill>
                  <a:srgbClr val="000000"/>
                </a:solidFill>
                <a:latin typeface="Arial"/>
                <a:ea typeface="Calibri"/>
                <a:cs typeface="Times New Roman"/>
              </a:rPr>
              <a:t>What </a:t>
            </a:r>
            <a:r>
              <a:rPr lang="en-GB" sz="2400" dirty="0">
                <a:solidFill>
                  <a:srgbClr val="000000"/>
                </a:solidFill>
                <a:latin typeface="Arial"/>
                <a:ea typeface="Calibri"/>
                <a:cs typeface="Times New Roman"/>
              </a:rPr>
              <a:t>is the first stage of conical hat making?</a:t>
            </a:r>
            <a:endParaRPr lang="en-GB" sz="2400" dirty="0">
              <a:latin typeface="Calibri"/>
              <a:ea typeface="Calibri"/>
              <a:cs typeface="Times New Roman"/>
            </a:endParaRPr>
          </a:p>
          <a:p>
            <a:pPr marL="520700" indent="-520700" algn="just">
              <a:spcAft>
                <a:spcPts val="0"/>
              </a:spcAft>
              <a:buNone/>
            </a:pPr>
            <a:endParaRPr lang="en-GB" sz="2400" b="1" dirty="0" smtClean="0">
              <a:solidFill>
                <a:srgbClr val="FF6600"/>
              </a:solidFill>
              <a:latin typeface="Arial"/>
              <a:ea typeface="Calibri"/>
              <a:cs typeface="Times New Roman"/>
            </a:endParaRPr>
          </a:p>
          <a:p>
            <a:pPr marL="520700" indent="-520700" algn="just">
              <a:spcAft>
                <a:spcPts val="0"/>
              </a:spcAft>
              <a:buNone/>
            </a:pPr>
            <a:r>
              <a:rPr lang="en-GB" sz="2400" b="1" dirty="0" smtClean="0">
                <a:solidFill>
                  <a:srgbClr val="FF6600"/>
                </a:solidFill>
                <a:latin typeface="Arial"/>
                <a:ea typeface="Calibri"/>
                <a:cs typeface="Times New Roman"/>
              </a:rPr>
              <a:t>4.	</a:t>
            </a:r>
            <a:r>
              <a:rPr lang="en-GB" sz="2400" dirty="0" smtClean="0">
                <a:solidFill>
                  <a:srgbClr val="000000"/>
                </a:solidFill>
                <a:latin typeface="Arial"/>
                <a:ea typeface="Calibri"/>
                <a:cs typeface="Times New Roman"/>
              </a:rPr>
              <a:t>What </a:t>
            </a:r>
            <a:r>
              <a:rPr lang="en-GB" sz="2400" dirty="0">
                <a:solidFill>
                  <a:srgbClr val="000000"/>
                </a:solidFill>
                <a:latin typeface="Arial"/>
                <a:ea typeface="Calibri"/>
                <a:cs typeface="Times New Roman"/>
              </a:rPr>
              <a:t>is special about the hat layers?</a:t>
            </a:r>
            <a:endParaRPr lang="en-GB" sz="2400" dirty="0">
              <a:latin typeface="Calibri"/>
              <a:ea typeface="Calibri"/>
              <a:cs typeface="Times New Roman"/>
            </a:endParaRPr>
          </a:p>
          <a:p>
            <a:pPr marL="520700" indent="-520700" algn="just">
              <a:spcAft>
                <a:spcPts val="0"/>
              </a:spcAft>
              <a:buNone/>
            </a:pPr>
            <a:endParaRPr lang="en-GB" sz="2400" b="1" dirty="0" smtClean="0">
              <a:solidFill>
                <a:srgbClr val="FF6600"/>
              </a:solidFill>
              <a:latin typeface="Arial"/>
              <a:ea typeface="Calibri"/>
              <a:cs typeface="Times New Roman"/>
            </a:endParaRPr>
          </a:p>
          <a:p>
            <a:pPr marL="520700" indent="-520700" algn="just">
              <a:spcAft>
                <a:spcPts val="0"/>
              </a:spcAft>
              <a:buNone/>
            </a:pPr>
            <a:r>
              <a:rPr lang="en-GB" sz="2400" b="1" dirty="0" smtClean="0">
                <a:solidFill>
                  <a:srgbClr val="FF6600"/>
                </a:solidFill>
                <a:latin typeface="Arial"/>
                <a:ea typeface="Calibri"/>
                <a:cs typeface="Times New Roman"/>
              </a:rPr>
              <a:t>5.	</a:t>
            </a:r>
            <a:r>
              <a:rPr lang="en-GB" sz="2400" dirty="0" smtClean="0">
                <a:solidFill>
                  <a:srgbClr val="000000"/>
                </a:solidFill>
                <a:latin typeface="Arial"/>
                <a:ea typeface="Calibri"/>
                <a:cs typeface="Times New Roman"/>
              </a:rPr>
              <a:t>What </a:t>
            </a:r>
            <a:r>
              <a:rPr lang="en-GB" sz="2400" dirty="0">
                <a:solidFill>
                  <a:srgbClr val="000000"/>
                </a:solidFill>
                <a:latin typeface="Arial"/>
                <a:ea typeface="Calibri"/>
                <a:cs typeface="Times New Roman"/>
              </a:rPr>
              <a:t>is special about the </a:t>
            </a:r>
            <a:r>
              <a:rPr lang="en-GB" sz="2400" i="1" dirty="0" err="1">
                <a:solidFill>
                  <a:srgbClr val="000000"/>
                </a:solidFill>
                <a:latin typeface="Arial"/>
                <a:ea typeface="Calibri"/>
                <a:cs typeface="Times New Roman"/>
              </a:rPr>
              <a:t>bai</a:t>
            </a:r>
            <a:r>
              <a:rPr lang="en-GB" sz="2400" i="1" dirty="0">
                <a:solidFill>
                  <a:srgbClr val="000000"/>
                </a:solidFill>
                <a:latin typeface="Arial"/>
                <a:ea typeface="Calibri"/>
                <a:cs typeface="Times New Roman"/>
              </a:rPr>
              <a:t> </a:t>
            </a:r>
            <a:r>
              <a:rPr lang="en-GB" sz="2400" i="1" dirty="0" err="1">
                <a:solidFill>
                  <a:srgbClr val="000000"/>
                </a:solidFill>
                <a:latin typeface="Arial"/>
                <a:ea typeface="Calibri"/>
                <a:cs typeface="Times New Roman"/>
              </a:rPr>
              <a:t>tho</a:t>
            </a:r>
            <a:r>
              <a:rPr lang="en-GB" sz="2400" i="1" dirty="0">
                <a:solidFill>
                  <a:srgbClr val="000000"/>
                </a:solidFill>
                <a:latin typeface="Arial"/>
                <a:ea typeface="Calibri"/>
                <a:cs typeface="Times New Roman"/>
              </a:rPr>
              <a:t> </a:t>
            </a:r>
            <a:r>
              <a:rPr lang="en-GB" sz="2400" dirty="0">
                <a:solidFill>
                  <a:srgbClr val="000000"/>
                </a:solidFill>
                <a:latin typeface="Arial"/>
                <a:ea typeface="Calibri"/>
                <a:cs typeface="Times New Roman"/>
              </a:rPr>
              <a:t>conical hat?</a:t>
            </a:r>
            <a:endParaRPr lang="en-GB" sz="2400" dirty="0">
              <a:latin typeface="Calibri"/>
              <a:ea typeface="Calibri"/>
              <a:cs typeface="Times New Roman"/>
            </a:endParaRPr>
          </a:p>
          <a:p>
            <a:pPr marL="520700" indent="-520700" algn="just">
              <a:buNone/>
            </a:pPr>
            <a:endParaRPr lang="en-GB" sz="2400" b="1" dirty="0" smtClean="0">
              <a:solidFill>
                <a:srgbClr val="FF6600"/>
              </a:solidFill>
              <a:latin typeface="Arial"/>
              <a:ea typeface="Calibri"/>
              <a:cs typeface="Times New Roman"/>
            </a:endParaRPr>
          </a:p>
          <a:p>
            <a:pPr marL="520700" indent="-520700" algn="just">
              <a:buNone/>
            </a:pPr>
            <a:r>
              <a:rPr lang="en-GB" sz="2400" b="1" dirty="0" smtClean="0">
                <a:solidFill>
                  <a:srgbClr val="FF6600"/>
                </a:solidFill>
                <a:latin typeface="Arial"/>
                <a:ea typeface="Calibri"/>
                <a:cs typeface="Times New Roman"/>
              </a:rPr>
              <a:t>6.	</a:t>
            </a:r>
            <a:r>
              <a:rPr lang="en-GB" sz="2400" dirty="0" smtClean="0">
                <a:solidFill>
                  <a:srgbClr val="000000"/>
                </a:solidFill>
                <a:latin typeface="Arial"/>
                <a:ea typeface="Calibri"/>
                <a:cs typeface="Times New Roman"/>
              </a:rPr>
              <a:t>Who </a:t>
            </a:r>
            <a:r>
              <a:rPr lang="en-GB" sz="2400" dirty="0">
                <a:solidFill>
                  <a:srgbClr val="000000"/>
                </a:solidFill>
                <a:latin typeface="Arial"/>
                <a:ea typeface="Calibri"/>
                <a:cs typeface="Times New Roman"/>
              </a:rPr>
              <a:t>can make conical hats</a:t>
            </a:r>
            <a:r>
              <a:rPr lang="en-GB" sz="2400" dirty="0" smtClean="0">
                <a:solidFill>
                  <a:srgbClr val="000000"/>
                </a:solidFill>
                <a:latin typeface="Arial"/>
                <a:ea typeface="Calibri"/>
                <a:cs typeface="Times New Roman"/>
              </a:rPr>
              <a:t>?</a:t>
            </a:r>
            <a:r>
              <a:rPr lang="en-GB" sz="2400" i="1" dirty="0">
                <a:latin typeface="Arial"/>
                <a:ea typeface="Calibri"/>
                <a:cs typeface="Times New Roman"/>
              </a:rPr>
              <a:t> </a:t>
            </a:r>
            <a:endParaRPr lang="en-GB" sz="2400" dirty="0"/>
          </a:p>
        </p:txBody>
      </p:sp>
      <p:sp>
        <p:nvSpPr>
          <p:cNvPr id="4" name="Slide Number Placeholder 3"/>
          <p:cNvSpPr>
            <a:spLocks noGrp="1"/>
          </p:cNvSpPr>
          <p:nvPr>
            <p:ph type="sldNum" sz="quarter" idx="12"/>
          </p:nvPr>
        </p:nvSpPr>
        <p:spPr/>
        <p:txBody>
          <a:bodyPr/>
          <a:lstStyle/>
          <a:p>
            <a:fld id="{A397C43D-27AD-4A3D-8DEC-66A95DD9E4BC}" type="slidenum">
              <a:rPr lang="en-GB" smtClean="0"/>
              <a:t>5</a:t>
            </a:fld>
            <a:endParaRPr lang="en-GB" dirty="0"/>
          </a:p>
        </p:txBody>
      </p:sp>
      <p:sp>
        <p:nvSpPr>
          <p:cNvPr id="5" name="Freeform 4"/>
          <p:cNvSpPr/>
          <p:nvPr/>
        </p:nvSpPr>
        <p:spPr>
          <a:xfrm>
            <a:off x="811164" y="1450308"/>
            <a:ext cx="7924800" cy="551655"/>
          </a:xfrm>
          <a:custGeom>
            <a:avLst/>
            <a:gdLst>
              <a:gd name="connsiteX0" fmla="*/ 0 w 8229600"/>
              <a:gd name="connsiteY0" fmla="*/ 91944 h 551655"/>
              <a:gd name="connsiteX1" fmla="*/ 91944 w 8229600"/>
              <a:gd name="connsiteY1" fmla="*/ 0 h 551655"/>
              <a:gd name="connsiteX2" fmla="*/ 8137656 w 8229600"/>
              <a:gd name="connsiteY2" fmla="*/ 0 h 551655"/>
              <a:gd name="connsiteX3" fmla="*/ 8229600 w 8229600"/>
              <a:gd name="connsiteY3" fmla="*/ 91944 h 551655"/>
              <a:gd name="connsiteX4" fmla="*/ 8229600 w 8229600"/>
              <a:gd name="connsiteY4" fmla="*/ 459711 h 551655"/>
              <a:gd name="connsiteX5" fmla="*/ 8137656 w 8229600"/>
              <a:gd name="connsiteY5" fmla="*/ 551655 h 551655"/>
              <a:gd name="connsiteX6" fmla="*/ 91944 w 8229600"/>
              <a:gd name="connsiteY6" fmla="*/ 551655 h 551655"/>
              <a:gd name="connsiteX7" fmla="*/ 0 w 8229600"/>
              <a:gd name="connsiteY7" fmla="*/ 459711 h 551655"/>
              <a:gd name="connsiteX8" fmla="*/ 0 w 8229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51655">
                <a:moveTo>
                  <a:pt x="0" y="91944"/>
                </a:moveTo>
                <a:cubicBezTo>
                  <a:pt x="0" y="41165"/>
                  <a:pt x="41165" y="0"/>
                  <a:pt x="91944" y="0"/>
                </a:cubicBezTo>
                <a:lnTo>
                  <a:pt x="8137656" y="0"/>
                </a:lnTo>
                <a:cubicBezTo>
                  <a:pt x="8188435" y="0"/>
                  <a:pt x="8229600" y="41165"/>
                  <a:pt x="8229600" y="91944"/>
                </a:cubicBezTo>
                <a:lnTo>
                  <a:pt x="8229600" y="459711"/>
                </a:lnTo>
                <a:cubicBezTo>
                  <a:pt x="8229600" y="510490"/>
                  <a:pt x="8188435" y="551655"/>
                  <a:pt x="8137656" y="551655"/>
                </a:cubicBezTo>
                <a:lnTo>
                  <a:pt x="91944" y="551655"/>
                </a:lnTo>
                <a:cubicBezTo>
                  <a:pt x="41165" y="551655"/>
                  <a:pt x="0" y="510490"/>
                  <a:pt x="0" y="459711"/>
                </a:cubicBezTo>
                <a:lnTo>
                  <a:pt x="0" y="9194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lvl="0" algn="l" defTabSz="1022350" rtl="0">
              <a:lnSpc>
                <a:spcPct val="90000"/>
              </a:lnSpc>
              <a:spcBef>
                <a:spcPct val="0"/>
              </a:spcBef>
              <a:spcAft>
                <a:spcPct val="35000"/>
              </a:spcAft>
            </a:pPr>
            <a:r>
              <a:rPr lang="en-GB" sz="2400" kern="1200" dirty="0" smtClean="0">
                <a:solidFill>
                  <a:srgbClr val="FF0000"/>
                </a:solidFill>
                <a:latin typeface="Arial" pitchFamily="34" charset="0"/>
                <a:cs typeface="Arial" pitchFamily="34" charset="0"/>
              </a:rPr>
              <a:t>Because it is the birthplace of the conical hat in Hue.</a:t>
            </a:r>
            <a:endParaRPr lang="en-GB" sz="2400" kern="1200" dirty="0">
              <a:solidFill>
                <a:srgbClr val="FF0000"/>
              </a:solidFill>
              <a:latin typeface="Arial" pitchFamily="34" charset="0"/>
              <a:cs typeface="Arial" pitchFamily="34" charset="0"/>
            </a:endParaRPr>
          </a:p>
        </p:txBody>
      </p:sp>
      <p:sp>
        <p:nvSpPr>
          <p:cNvPr id="6" name="Freeform 5"/>
          <p:cNvSpPr/>
          <p:nvPr/>
        </p:nvSpPr>
        <p:spPr>
          <a:xfrm>
            <a:off x="811164" y="2319848"/>
            <a:ext cx="7924800" cy="551655"/>
          </a:xfrm>
          <a:custGeom>
            <a:avLst/>
            <a:gdLst>
              <a:gd name="connsiteX0" fmla="*/ 0 w 8229600"/>
              <a:gd name="connsiteY0" fmla="*/ 91944 h 551655"/>
              <a:gd name="connsiteX1" fmla="*/ 91944 w 8229600"/>
              <a:gd name="connsiteY1" fmla="*/ 0 h 551655"/>
              <a:gd name="connsiteX2" fmla="*/ 8137656 w 8229600"/>
              <a:gd name="connsiteY2" fmla="*/ 0 h 551655"/>
              <a:gd name="connsiteX3" fmla="*/ 8229600 w 8229600"/>
              <a:gd name="connsiteY3" fmla="*/ 91944 h 551655"/>
              <a:gd name="connsiteX4" fmla="*/ 8229600 w 8229600"/>
              <a:gd name="connsiteY4" fmla="*/ 459711 h 551655"/>
              <a:gd name="connsiteX5" fmla="*/ 8137656 w 8229600"/>
              <a:gd name="connsiteY5" fmla="*/ 551655 h 551655"/>
              <a:gd name="connsiteX6" fmla="*/ 91944 w 8229600"/>
              <a:gd name="connsiteY6" fmla="*/ 551655 h 551655"/>
              <a:gd name="connsiteX7" fmla="*/ 0 w 8229600"/>
              <a:gd name="connsiteY7" fmla="*/ 459711 h 551655"/>
              <a:gd name="connsiteX8" fmla="*/ 0 w 8229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51655">
                <a:moveTo>
                  <a:pt x="0" y="91944"/>
                </a:moveTo>
                <a:cubicBezTo>
                  <a:pt x="0" y="41165"/>
                  <a:pt x="41165" y="0"/>
                  <a:pt x="91944" y="0"/>
                </a:cubicBezTo>
                <a:lnTo>
                  <a:pt x="8137656" y="0"/>
                </a:lnTo>
                <a:cubicBezTo>
                  <a:pt x="8188435" y="0"/>
                  <a:pt x="8229600" y="41165"/>
                  <a:pt x="8229600" y="91944"/>
                </a:cubicBezTo>
                <a:lnTo>
                  <a:pt x="8229600" y="459711"/>
                </a:lnTo>
                <a:cubicBezTo>
                  <a:pt x="8229600" y="510490"/>
                  <a:pt x="8188435" y="551655"/>
                  <a:pt x="8137656" y="551655"/>
                </a:cubicBezTo>
                <a:lnTo>
                  <a:pt x="91944" y="551655"/>
                </a:lnTo>
                <a:cubicBezTo>
                  <a:pt x="41165" y="551655"/>
                  <a:pt x="0" y="510490"/>
                  <a:pt x="0" y="459711"/>
                </a:cubicBezTo>
                <a:lnTo>
                  <a:pt x="0" y="9194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lvl="0" algn="l" defTabSz="1022350" rtl="0">
              <a:lnSpc>
                <a:spcPct val="90000"/>
              </a:lnSpc>
              <a:spcBef>
                <a:spcPct val="0"/>
              </a:spcBef>
              <a:spcAft>
                <a:spcPct val="35000"/>
              </a:spcAft>
            </a:pPr>
            <a:r>
              <a:rPr lang="en-GB" sz="2400" kern="1200" dirty="0" smtClean="0">
                <a:solidFill>
                  <a:srgbClr val="FF0000"/>
                </a:solidFill>
                <a:latin typeface="Arial" pitchFamily="34" charset="0"/>
                <a:cs typeface="Arial" pitchFamily="34" charset="0"/>
              </a:rPr>
              <a:t>It’s 12 km from Hue City.</a:t>
            </a:r>
            <a:endParaRPr lang="en-GB" sz="2400" kern="1200" dirty="0">
              <a:solidFill>
                <a:srgbClr val="FF0000"/>
              </a:solidFill>
              <a:latin typeface="Arial" pitchFamily="34" charset="0"/>
              <a:cs typeface="Arial" pitchFamily="34" charset="0"/>
            </a:endParaRPr>
          </a:p>
        </p:txBody>
      </p:sp>
      <p:sp>
        <p:nvSpPr>
          <p:cNvPr id="7" name="Freeform 6"/>
          <p:cNvSpPr/>
          <p:nvPr/>
        </p:nvSpPr>
        <p:spPr>
          <a:xfrm>
            <a:off x="811164" y="3189388"/>
            <a:ext cx="7924800" cy="551655"/>
          </a:xfrm>
          <a:custGeom>
            <a:avLst/>
            <a:gdLst>
              <a:gd name="connsiteX0" fmla="*/ 0 w 8229600"/>
              <a:gd name="connsiteY0" fmla="*/ 91944 h 551655"/>
              <a:gd name="connsiteX1" fmla="*/ 91944 w 8229600"/>
              <a:gd name="connsiteY1" fmla="*/ 0 h 551655"/>
              <a:gd name="connsiteX2" fmla="*/ 8137656 w 8229600"/>
              <a:gd name="connsiteY2" fmla="*/ 0 h 551655"/>
              <a:gd name="connsiteX3" fmla="*/ 8229600 w 8229600"/>
              <a:gd name="connsiteY3" fmla="*/ 91944 h 551655"/>
              <a:gd name="connsiteX4" fmla="*/ 8229600 w 8229600"/>
              <a:gd name="connsiteY4" fmla="*/ 459711 h 551655"/>
              <a:gd name="connsiteX5" fmla="*/ 8137656 w 8229600"/>
              <a:gd name="connsiteY5" fmla="*/ 551655 h 551655"/>
              <a:gd name="connsiteX6" fmla="*/ 91944 w 8229600"/>
              <a:gd name="connsiteY6" fmla="*/ 551655 h 551655"/>
              <a:gd name="connsiteX7" fmla="*/ 0 w 8229600"/>
              <a:gd name="connsiteY7" fmla="*/ 459711 h 551655"/>
              <a:gd name="connsiteX8" fmla="*/ 0 w 8229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51655">
                <a:moveTo>
                  <a:pt x="0" y="91944"/>
                </a:moveTo>
                <a:cubicBezTo>
                  <a:pt x="0" y="41165"/>
                  <a:pt x="41165" y="0"/>
                  <a:pt x="91944" y="0"/>
                </a:cubicBezTo>
                <a:lnTo>
                  <a:pt x="8137656" y="0"/>
                </a:lnTo>
                <a:cubicBezTo>
                  <a:pt x="8188435" y="0"/>
                  <a:pt x="8229600" y="41165"/>
                  <a:pt x="8229600" y="91944"/>
                </a:cubicBezTo>
                <a:lnTo>
                  <a:pt x="8229600" y="459711"/>
                </a:lnTo>
                <a:cubicBezTo>
                  <a:pt x="8229600" y="510490"/>
                  <a:pt x="8188435" y="551655"/>
                  <a:pt x="8137656" y="551655"/>
                </a:cubicBezTo>
                <a:lnTo>
                  <a:pt x="91944" y="551655"/>
                </a:lnTo>
                <a:cubicBezTo>
                  <a:pt x="41165" y="551655"/>
                  <a:pt x="0" y="510490"/>
                  <a:pt x="0" y="459711"/>
                </a:cubicBezTo>
                <a:lnTo>
                  <a:pt x="0" y="9194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lvl="0" algn="l" defTabSz="1022350" rtl="0">
              <a:lnSpc>
                <a:spcPct val="90000"/>
              </a:lnSpc>
              <a:spcBef>
                <a:spcPct val="0"/>
              </a:spcBef>
              <a:spcAft>
                <a:spcPct val="35000"/>
              </a:spcAft>
            </a:pPr>
            <a:r>
              <a:rPr lang="en-GB" sz="2400" kern="1200" dirty="0" smtClean="0">
                <a:solidFill>
                  <a:srgbClr val="FF0000"/>
                </a:solidFill>
                <a:latin typeface="Arial" pitchFamily="34" charset="0"/>
                <a:cs typeface="Arial" pitchFamily="34" charset="0"/>
              </a:rPr>
              <a:t>It’s going to the forest to collect leaves.</a:t>
            </a:r>
            <a:endParaRPr lang="en-GB" sz="2400" kern="1200" dirty="0">
              <a:solidFill>
                <a:srgbClr val="FF0000"/>
              </a:solidFill>
              <a:latin typeface="Arial" pitchFamily="34" charset="0"/>
              <a:cs typeface="Arial" pitchFamily="34" charset="0"/>
            </a:endParaRPr>
          </a:p>
        </p:txBody>
      </p:sp>
      <p:sp>
        <p:nvSpPr>
          <p:cNvPr id="8" name="Freeform 7"/>
          <p:cNvSpPr/>
          <p:nvPr/>
        </p:nvSpPr>
        <p:spPr>
          <a:xfrm>
            <a:off x="811164" y="4058928"/>
            <a:ext cx="7924800" cy="551655"/>
          </a:xfrm>
          <a:custGeom>
            <a:avLst/>
            <a:gdLst>
              <a:gd name="connsiteX0" fmla="*/ 0 w 8229600"/>
              <a:gd name="connsiteY0" fmla="*/ 91944 h 551655"/>
              <a:gd name="connsiteX1" fmla="*/ 91944 w 8229600"/>
              <a:gd name="connsiteY1" fmla="*/ 0 h 551655"/>
              <a:gd name="connsiteX2" fmla="*/ 8137656 w 8229600"/>
              <a:gd name="connsiteY2" fmla="*/ 0 h 551655"/>
              <a:gd name="connsiteX3" fmla="*/ 8229600 w 8229600"/>
              <a:gd name="connsiteY3" fmla="*/ 91944 h 551655"/>
              <a:gd name="connsiteX4" fmla="*/ 8229600 w 8229600"/>
              <a:gd name="connsiteY4" fmla="*/ 459711 h 551655"/>
              <a:gd name="connsiteX5" fmla="*/ 8137656 w 8229600"/>
              <a:gd name="connsiteY5" fmla="*/ 551655 h 551655"/>
              <a:gd name="connsiteX6" fmla="*/ 91944 w 8229600"/>
              <a:gd name="connsiteY6" fmla="*/ 551655 h 551655"/>
              <a:gd name="connsiteX7" fmla="*/ 0 w 8229600"/>
              <a:gd name="connsiteY7" fmla="*/ 459711 h 551655"/>
              <a:gd name="connsiteX8" fmla="*/ 0 w 8229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51655">
                <a:moveTo>
                  <a:pt x="0" y="91944"/>
                </a:moveTo>
                <a:cubicBezTo>
                  <a:pt x="0" y="41165"/>
                  <a:pt x="41165" y="0"/>
                  <a:pt x="91944" y="0"/>
                </a:cubicBezTo>
                <a:lnTo>
                  <a:pt x="8137656" y="0"/>
                </a:lnTo>
                <a:cubicBezTo>
                  <a:pt x="8188435" y="0"/>
                  <a:pt x="8229600" y="41165"/>
                  <a:pt x="8229600" y="91944"/>
                </a:cubicBezTo>
                <a:lnTo>
                  <a:pt x="8229600" y="459711"/>
                </a:lnTo>
                <a:cubicBezTo>
                  <a:pt x="8229600" y="510490"/>
                  <a:pt x="8188435" y="551655"/>
                  <a:pt x="8137656" y="551655"/>
                </a:cubicBezTo>
                <a:lnTo>
                  <a:pt x="91944" y="551655"/>
                </a:lnTo>
                <a:cubicBezTo>
                  <a:pt x="41165" y="551655"/>
                  <a:pt x="0" y="510490"/>
                  <a:pt x="0" y="459711"/>
                </a:cubicBezTo>
                <a:lnTo>
                  <a:pt x="0" y="9194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lvl="0" algn="l" defTabSz="1022350" rtl="0">
              <a:lnSpc>
                <a:spcPct val="90000"/>
              </a:lnSpc>
              <a:spcBef>
                <a:spcPct val="0"/>
              </a:spcBef>
              <a:spcAft>
                <a:spcPct val="35000"/>
              </a:spcAft>
            </a:pPr>
            <a:r>
              <a:rPr lang="en-GB" sz="2400" kern="1200" dirty="0" smtClean="0">
                <a:solidFill>
                  <a:srgbClr val="FF0000"/>
                </a:solidFill>
                <a:latin typeface="Arial" pitchFamily="34" charset="0"/>
                <a:cs typeface="Arial" pitchFamily="34" charset="0"/>
              </a:rPr>
              <a:t>They’re very thin.</a:t>
            </a:r>
            <a:endParaRPr lang="en-GB" sz="2400" kern="1200" dirty="0">
              <a:solidFill>
                <a:srgbClr val="FF0000"/>
              </a:solidFill>
              <a:latin typeface="Arial" pitchFamily="34" charset="0"/>
              <a:cs typeface="Arial" pitchFamily="34" charset="0"/>
            </a:endParaRPr>
          </a:p>
        </p:txBody>
      </p:sp>
      <p:sp>
        <p:nvSpPr>
          <p:cNvPr id="9" name="Freeform 8"/>
          <p:cNvSpPr/>
          <p:nvPr/>
        </p:nvSpPr>
        <p:spPr>
          <a:xfrm>
            <a:off x="811164" y="4928468"/>
            <a:ext cx="7924800" cy="551655"/>
          </a:xfrm>
          <a:custGeom>
            <a:avLst/>
            <a:gdLst>
              <a:gd name="connsiteX0" fmla="*/ 0 w 8229600"/>
              <a:gd name="connsiteY0" fmla="*/ 91944 h 551655"/>
              <a:gd name="connsiteX1" fmla="*/ 91944 w 8229600"/>
              <a:gd name="connsiteY1" fmla="*/ 0 h 551655"/>
              <a:gd name="connsiteX2" fmla="*/ 8137656 w 8229600"/>
              <a:gd name="connsiteY2" fmla="*/ 0 h 551655"/>
              <a:gd name="connsiteX3" fmla="*/ 8229600 w 8229600"/>
              <a:gd name="connsiteY3" fmla="*/ 91944 h 551655"/>
              <a:gd name="connsiteX4" fmla="*/ 8229600 w 8229600"/>
              <a:gd name="connsiteY4" fmla="*/ 459711 h 551655"/>
              <a:gd name="connsiteX5" fmla="*/ 8137656 w 8229600"/>
              <a:gd name="connsiteY5" fmla="*/ 551655 h 551655"/>
              <a:gd name="connsiteX6" fmla="*/ 91944 w 8229600"/>
              <a:gd name="connsiteY6" fmla="*/ 551655 h 551655"/>
              <a:gd name="connsiteX7" fmla="*/ 0 w 8229600"/>
              <a:gd name="connsiteY7" fmla="*/ 459711 h 551655"/>
              <a:gd name="connsiteX8" fmla="*/ 0 w 8229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51655">
                <a:moveTo>
                  <a:pt x="0" y="91944"/>
                </a:moveTo>
                <a:cubicBezTo>
                  <a:pt x="0" y="41165"/>
                  <a:pt x="41165" y="0"/>
                  <a:pt x="91944" y="0"/>
                </a:cubicBezTo>
                <a:lnTo>
                  <a:pt x="8137656" y="0"/>
                </a:lnTo>
                <a:cubicBezTo>
                  <a:pt x="8188435" y="0"/>
                  <a:pt x="8229600" y="41165"/>
                  <a:pt x="8229600" y="91944"/>
                </a:cubicBezTo>
                <a:lnTo>
                  <a:pt x="8229600" y="459711"/>
                </a:lnTo>
                <a:cubicBezTo>
                  <a:pt x="8229600" y="510490"/>
                  <a:pt x="8188435" y="551655"/>
                  <a:pt x="8137656" y="551655"/>
                </a:cubicBezTo>
                <a:lnTo>
                  <a:pt x="91944" y="551655"/>
                </a:lnTo>
                <a:cubicBezTo>
                  <a:pt x="41165" y="551655"/>
                  <a:pt x="0" y="510490"/>
                  <a:pt x="0" y="459711"/>
                </a:cubicBezTo>
                <a:lnTo>
                  <a:pt x="0" y="9194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lvl="0" algn="l" defTabSz="1022350" rtl="0">
              <a:lnSpc>
                <a:spcPct val="90000"/>
              </a:lnSpc>
              <a:spcBef>
                <a:spcPct val="0"/>
              </a:spcBef>
              <a:spcAft>
                <a:spcPct val="35000"/>
              </a:spcAft>
            </a:pPr>
            <a:r>
              <a:rPr lang="en-GB" sz="2400" kern="1200" dirty="0" smtClean="0">
                <a:solidFill>
                  <a:srgbClr val="FF0000"/>
                </a:solidFill>
                <a:latin typeface="Arial" pitchFamily="34" charset="0"/>
                <a:cs typeface="Arial" pitchFamily="34" charset="0"/>
              </a:rPr>
              <a:t>It has poems and paintings of Hue between the 2 layers.</a:t>
            </a:r>
            <a:endParaRPr lang="en-GB" sz="2400" kern="1200" dirty="0">
              <a:solidFill>
                <a:srgbClr val="FF0000"/>
              </a:solidFill>
              <a:latin typeface="Arial" pitchFamily="34" charset="0"/>
              <a:cs typeface="Arial" pitchFamily="34" charset="0"/>
            </a:endParaRPr>
          </a:p>
        </p:txBody>
      </p:sp>
      <p:sp>
        <p:nvSpPr>
          <p:cNvPr id="10" name="Freeform 9"/>
          <p:cNvSpPr/>
          <p:nvPr/>
        </p:nvSpPr>
        <p:spPr>
          <a:xfrm>
            <a:off x="811164" y="5798009"/>
            <a:ext cx="7924800" cy="551655"/>
          </a:xfrm>
          <a:custGeom>
            <a:avLst/>
            <a:gdLst>
              <a:gd name="connsiteX0" fmla="*/ 0 w 8229600"/>
              <a:gd name="connsiteY0" fmla="*/ 91944 h 551655"/>
              <a:gd name="connsiteX1" fmla="*/ 91944 w 8229600"/>
              <a:gd name="connsiteY1" fmla="*/ 0 h 551655"/>
              <a:gd name="connsiteX2" fmla="*/ 8137656 w 8229600"/>
              <a:gd name="connsiteY2" fmla="*/ 0 h 551655"/>
              <a:gd name="connsiteX3" fmla="*/ 8229600 w 8229600"/>
              <a:gd name="connsiteY3" fmla="*/ 91944 h 551655"/>
              <a:gd name="connsiteX4" fmla="*/ 8229600 w 8229600"/>
              <a:gd name="connsiteY4" fmla="*/ 459711 h 551655"/>
              <a:gd name="connsiteX5" fmla="*/ 8137656 w 8229600"/>
              <a:gd name="connsiteY5" fmla="*/ 551655 h 551655"/>
              <a:gd name="connsiteX6" fmla="*/ 91944 w 8229600"/>
              <a:gd name="connsiteY6" fmla="*/ 551655 h 551655"/>
              <a:gd name="connsiteX7" fmla="*/ 0 w 8229600"/>
              <a:gd name="connsiteY7" fmla="*/ 459711 h 551655"/>
              <a:gd name="connsiteX8" fmla="*/ 0 w 8229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51655">
                <a:moveTo>
                  <a:pt x="0" y="91944"/>
                </a:moveTo>
                <a:cubicBezTo>
                  <a:pt x="0" y="41165"/>
                  <a:pt x="41165" y="0"/>
                  <a:pt x="91944" y="0"/>
                </a:cubicBezTo>
                <a:lnTo>
                  <a:pt x="8137656" y="0"/>
                </a:lnTo>
                <a:cubicBezTo>
                  <a:pt x="8188435" y="0"/>
                  <a:pt x="8229600" y="41165"/>
                  <a:pt x="8229600" y="91944"/>
                </a:cubicBezTo>
                <a:lnTo>
                  <a:pt x="8229600" y="459711"/>
                </a:lnTo>
                <a:cubicBezTo>
                  <a:pt x="8229600" y="510490"/>
                  <a:pt x="8188435" y="551655"/>
                  <a:pt x="8137656" y="551655"/>
                </a:cubicBezTo>
                <a:lnTo>
                  <a:pt x="91944" y="551655"/>
                </a:lnTo>
                <a:cubicBezTo>
                  <a:pt x="41165" y="551655"/>
                  <a:pt x="0" y="510490"/>
                  <a:pt x="0" y="459711"/>
                </a:cubicBezTo>
                <a:lnTo>
                  <a:pt x="0" y="9194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lvl="0" algn="l" defTabSz="1022350" rtl="0">
              <a:lnSpc>
                <a:spcPct val="90000"/>
              </a:lnSpc>
              <a:spcBef>
                <a:spcPct val="0"/>
              </a:spcBef>
              <a:spcAft>
                <a:spcPct val="35000"/>
              </a:spcAft>
            </a:pPr>
            <a:r>
              <a:rPr lang="en-GB" sz="2400" kern="1200" dirty="0" smtClean="0">
                <a:solidFill>
                  <a:srgbClr val="FF0000"/>
                </a:solidFill>
                <a:latin typeface="Arial" pitchFamily="34" charset="0"/>
                <a:cs typeface="Arial" pitchFamily="34" charset="0"/>
              </a:rPr>
              <a:t>Everybody can, young or old.</a:t>
            </a:r>
            <a:endParaRPr lang="en-GB" sz="2400" kern="1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7386059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915499"/>
          </a:xfrm>
        </p:spPr>
        <p:txBody>
          <a:bodyPr/>
          <a:lstStyle/>
          <a:p>
            <a:r>
              <a:rPr lang="en-US" b="1" dirty="0" smtClean="0">
                <a:solidFill>
                  <a:schemeClr val="accent6">
                    <a:lumMod val="75000"/>
                  </a:schemeClr>
                </a:solidFill>
              </a:rPr>
              <a:t>II. Speaking</a:t>
            </a:r>
            <a:endParaRPr lang="en-GB" b="1" dirty="0">
              <a:solidFill>
                <a:schemeClr val="accent6">
                  <a:lumMod val="75000"/>
                </a:schemeClr>
              </a:solidFill>
            </a:endParaRPr>
          </a:p>
        </p:txBody>
      </p:sp>
      <p:sp>
        <p:nvSpPr>
          <p:cNvPr id="3" name="Text Placeholder 2"/>
          <p:cNvSpPr>
            <a:spLocks noGrp="1"/>
          </p:cNvSpPr>
          <p:nvPr>
            <p:ph type="body" idx="1"/>
          </p:nvPr>
        </p:nvSpPr>
        <p:spPr>
          <a:xfrm>
            <a:off x="457200" y="1066800"/>
            <a:ext cx="8229600" cy="5334000"/>
          </a:xfrm>
        </p:spPr>
        <p:txBody>
          <a:bodyPr>
            <a:normAutofit/>
          </a:bodyPr>
          <a:lstStyle/>
          <a:p>
            <a:pPr marL="0" indent="0">
              <a:spcBef>
                <a:spcPts val="600"/>
              </a:spcBef>
              <a:spcAft>
                <a:spcPts val="600"/>
              </a:spcAft>
              <a:buNone/>
            </a:pPr>
            <a:r>
              <a:rPr lang="en-GB" sz="2400" b="1" dirty="0">
                <a:latin typeface="Arial"/>
                <a:ea typeface="Calibri"/>
                <a:cs typeface="Times New Roman"/>
              </a:rPr>
              <a:t>Activity</a:t>
            </a:r>
            <a:r>
              <a:rPr lang="en-GB" sz="2400" b="1" dirty="0">
                <a:solidFill>
                  <a:srgbClr val="DA0000"/>
                </a:solidFill>
                <a:latin typeface="Arial"/>
                <a:ea typeface="Calibri"/>
                <a:cs typeface="Times New Roman"/>
              </a:rPr>
              <a:t> 4. </a:t>
            </a:r>
            <a:r>
              <a:rPr lang="en-GB" sz="2400" b="1" dirty="0">
                <a:solidFill>
                  <a:srgbClr val="000000"/>
                </a:solidFill>
                <a:latin typeface="Arial"/>
                <a:ea typeface="Calibri"/>
                <a:cs typeface="Times New Roman"/>
              </a:rPr>
              <a:t>Read the following ideas. Are they about the benefits of traditional crafts (B) or challenges that artisans may face (C). Write B or C.</a:t>
            </a:r>
            <a:endParaRPr lang="en-GB" sz="2400" dirty="0">
              <a:latin typeface="Calibri"/>
              <a:ea typeface="Calibri"/>
              <a:cs typeface="Times New Roman"/>
            </a:endParaRPr>
          </a:p>
          <a:p>
            <a:pPr marL="520700" indent="-520700">
              <a:spcBef>
                <a:spcPts val="600"/>
              </a:spcBef>
              <a:spcAft>
                <a:spcPts val="600"/>
              </a:spcAft>
              <a:buNone/>
            </a:pPr>
            <a:r>
              <a:rPr lang="en-GB" sz="2400" b="1" dirty="0" smtClean="0">
                <a:solidFill>
                  <a:srgbClr val="FF6600"/>
                </a:solidFill>
                <a:latin typeface="Arial"/>
                <a:ea typeface="Calibri"/>
                <a:cs typeface="Times New Roman"/>
              </a:rPr>
              <a:t>1.	</a:t>
            </a:r>
            <a:r>
              <a:rPr lang="en-GB" sz="2400" dirty="0" smtClean="0">
                <a:solidFill>
                  <a:srgbClr val="000000"/>
                </a:solidFill>
                <a:latin typeface="Arial"/>
                <a:ea typeface="Calibri"/>
                <a:cs typeface="Times New Roman"/>
              </a:rPr>
              <a:t>providing </a:t>
            </a:r>
            <a:r>
              <a:rPr lang="en-GB" sz="2400" dirty="0">
                <a:solidFill>
                  <a:srgbClr val="000000"/>
                </a:solidFill>
                <a:latin typeface="Arial"/>
                <a:ea typeface="Calibri"/>
                <a:cs typeface="Times New Roman"/>
              </a:rPr>
              <a:t>employment</a:t>
            </a:r>
            <a:endParaRPr lang="en-GB" sz="2400" dirty="0">
              <a:latin typeface="Calibri"/>
              <a:ea typeface="Calibri"/>
              <a:cs typeface="Times New Roman"/>
            </a:endParaRPr>
          </a:p>
          <a:p>
            <a:pPr marL="520700" indent="-520700">
              <a:spcBef>
                <a:spcPts val="600"/>
              </a:spcBef>
              <a:spcAft>
                <a:spcPts val="600"/>
              </a:spcAft>
              <a:buNone/>
            </a:pPr>
            <a:r>
              <a:rPr lang="en-GB" sz="2400" b="1" dirty="0" smtClean="0">
                <a:solidFill>
                  <a:srgbClr val="FF6600"/>
                </a:solidFill>
                <a:latin typeface="Arial"/>
                <a:ea typeface="Calibri"/>
                <a:cs typeface="Times New Roman"/>
              </a:rPr>
              <a:t>2.	</a:t>
            </a:r>
            <a:r>
              <a:rPr lang="en-GB" sz="2400" dirty="0" smtClean="0">
                <a:solidFill>
                  <a:srgbClr val="000000"/>
                </a:solidFill>
                <a:latin typeface="Arial"/>
                <a:ea typeface="Calibri"/>
                <a:cs typeface="Times New Roman"/>
              </a:rPr>
              <a:t>losing </a:t>
            </a:r>
            <a:r>
              <a:rPr lang="en-GB" sz="2400" dirty="0">
                <a:solidFill>
                  <a:srgbClr val="000000"/>
                </a:solidFill>
                <a:latin typeface="Arial"/>
                <a:ea typeface="Calibri"/>
                <a:cs typeface="Times New Roman"/>
              </a:rPr>
              <a:t>authenticity</a:t>
            </a:r>
            <a:endParaRPr lang="en-GB" sz="2400" dirty="0">
              <a:latin typeface="Calibri"/>
              <a:ea typeface="Calibri"/>
              <a:cs typeface="Times New Roman"/>
            </a:endParaRPr>
          </a:p>
          <a:p>
            <a:pPr marL="520700" indent="-520700">
              <a:spcBef>
                <a:spcPts val="600"/>
              </a:spcBef>
              <a:spcAft>
                <a:spcPts val="600"/>
              </a:spcAft>
              <a:buNone/>
            </a:pPr>
            <a:r>
              <a:rPr lang="en-GB" sz="2400" b="1" dirty="0" smtClean="0">
                <a:solidFill>
                  <a:srgbClr val="FF6600"/>
                </a:solidFill>
                <a:latin typeface="Arial"/>
                <a:ea typeface="Calibri"/>
                <a:cs typeface="Times New Roman"/>
              </a:rPr>
              <a:t>3.	</a:t>
            </a:r>
            <a:r>
              <a:rPr lang="en-GB" sz="2400" dirty="0" smtClean="0">
                <a:solidFill>
                  <a:srgbClr val="000000"/>
                </a:solidFill>
                <a:latin typeface="Arial"/>
                <a:ea typeface="Calibri"/>
                <a:cs typeface="Times New Roman"/>
              </a:rPr>
              <a:t>providing </a:t>
            </a:r>
            <a:r>
              <a:rPr lang="en-GB" sz="2400" dirty="0">
                <a:solidFill>
                  <a:srgbClr val="000000"/>
                </a:solidFill>
                <a:latin typeface="Arial"/>
                <a:ea typeface="Calibri"/>
                <a:cs typeface="Times New Roman"/>
              </a:rPr>
              <a:t>additional income</a:t>
            </a:r>
            <a:endParaRPr lang="en-GB" sz="2400" dirty="0">
              <a:latin typeface="Calibri"/>
              <a:ea typeface="Calibri"/>
              <a:cs typeface="Times New Roman"/>
            </a:endParaRPr>
          </a:p>
          <a:p>
            <a:pPr marL="520700" indent="-520700">
              <a:spcBef>
                <a:spcPts val="600"/>
              </a:spcBef>
              <a:spcAft>
                <a:spcPts val="600"/>
              </a:spcAft>
              <a:buNone/>
            </a:pPr>
            <a:r>
              <a:rPr lang="en-GB" sz="2400" b="1" dirty="0" smtClean="0">
                <a:solidFill>
                  <a:srgbClr val="FF6600"/>
                </a:solidFill>
                <a:latin typeface="Arial"/>
                <a:ea typeface="Calibri"/>
                <a:cs typeface="Times New Roman"/>
              </a:rPr>
              <a:t>4.	</a:t>
            </a:r>
            <a:r>
              <a:rPr lang="en-GB" sz="2400" dirty="0" smtClean="0">
                <a:solidFill>
                  <a:srgbClr val="000000"/>
                </a:solidFill>
                <a:latin typeface="Arial"/>
                <a:ea typeface="Calibri"/>
                <a:cs typeface="Times New Roman"/>
              </a:rPr>
              <a:t>relying </a:t>
            </a:r>
            <a:r>
              <a:rPr lang="en-GB" sz="2400" dirty="0">
                <a:solidFill>
                  <a:srgbClr val="000000"/>
                </a:solidFill>
                <a:latin typeface="Arial"/>
                <a:ea typeface="Calibri"/>
                <a:cs typeface="Times New Roman"/>
              </a:rPr>
              <a:t>too much on tourism</a:t>
            </a:r>
            <a:endParaRPr lang="en-GB" sz="2400" dirty="0">
              <a:latin typeface="Calibri"/>
              <a:ea typeface="Calibri"/>
              <a:cs typeface="Times New Roman"/>
            </a:endParaRPr>
          </a:p>
          <a:p>
            <a:pPr marL="520700" indent="-520700">
              <a:spcBef>
                <a:spcPts val="600"/>
              </a:spcBef>
              <a:spcAft>
                <a:spcPts val="600"/>
              </a:spcAft>
              <a:buNone/>
            </a:pPr>
            <a:r>
              <a:rPr lang="en-GB" sz="2400" b="1" dirty="0" smtClean="0">
                <a:solidFill>
                  <a:srgbClr val="FF6600"/>
                </a:solidFill>
                <a:latin typeface="Arial"/>
                <a:ea typeface="Calibri"/>
                <a:cs typeface="Times New Roman"/>
              </a:rPr>
              <a:t>5.	</a:t>
            </a:r>
            <a:r>
              <a:rPr lang="en-GB" sz="2400" dirty="0" smtClean="0">
                <a:solidFill>
                  <a:srgbClr val="000000"/>
                </a:solidFill>
                <a:latin typeface="Arial"/>
                <a:ea typeface="Calibri"/>
                <a:cs typeface="Times New Roman"/>
              </a:rPr>
              <a:t>treating </a:t>
            </a:r>
            <a:r>
              <a:rPr lang="en-GB" sz="2400" dirty="0">
                <a:solidFill>
                  <a:srgbClr val="000000"/>
                </a:solidFill>
                <a:latin typeface="Arial"/>
                <a:ea typeface="Calibri"/>
                <a:cs typeface="Times New Roman"/>
              </a:rPr>
              <a:t>waste and pollution</a:t>
            </a:r>
            <a:endParaRPr lang="en-GB" sz="2400" dirty="0">
              <a:latin typeface="Calibri"/>
              <a:ea typeface="Calibri"/>
              <a:cs typeface="Times New Roman"/>
            </a:endParaRPr>
          </a:p>
          <a:p>
            <a:pPr marL="520700" indent="-520700">
              <a:spcBef>
                <a:spcPts val="600"/>
              </a:spcBef>
              <a:spcAft>
                <a:spcPts val="600"/>
              </a:spcAft>
              <a:buNone/>
            </a:pPr>
            <a:r>
              <a:rPr lang="en-GB" sz="2400" b="1" dirty="0" smtClean="0">
                <a:solidFill>
                  <a:srgbClr val="FF6600"/>
                </a:solidFill>
                <a:latin typeface="Arial"/>
                <a:ea typeface="Calibri"/>
                <a:cs typeface="Times New Roman"/>
              </a:rPr>
              <a:t>6.	</a:t>
            </a:r>
            <a:r>
              <a:rPr lang="en-GB" sz="2400" dirty="0" smtClean="0">
                <a:solidFill>
                  <a:srgbClr val="000000"/>
                </a:solidFill>
                <a:latin typeface="Arial"/>
                <a:ea typeface="Calibri"/>
                <a:cs typeface="Times New Roman"/>
              </a:rPr>
              <a:t>preserving </a:t>
            </a:r>
            <a:r>
              <a:rPr lang="en-GB" sz="2400" dirty="0">
                <a:solidFill>
                  <a:srgbClr val="000000"/>
                </a:solidFill>
                <a:latin typeface="Arial"/>
                <a:ea typeface="Calibri"/>
                <a:cs typeface="Times New Roman"/>
              </a:rPr>
              <a:t>cultural heritage</a:t>
            </a:r>
            <a:endParaRPr lang="en-GB" sz="2400" dirty="0">
              <a:latin typeface="Calibri"/>
              <a:ea typeface="Calibri"/>
              <a:cs typeface="Times New Roman"/>
            </a:endParaRPr>
          </a:p>
          <a:p>
            <a:pPr marL="0" indent="0">
              <a:spcBef>
                <a:spcPts val="600"/>
              </a:spcBef>
              <a:spcAft>
                <a:spcPts val="600"/>
              </a:spcAft>
              <a:buNone/>
            </a:pPr>
            <a:r>
              <a:rPr lang="en-GB" sz="2400" b="1" dirty="0" smtClean="0">
                <a:solidFill>
                  <a:srgbClr val="000000"/>
                </a:solidFill>
                <a:latin typeface="Arial"/>
                <a:ea typeface="Calibri"/>
                <a:cs typeface="Times New Roman"/>
              </a:rPr>
              <a:t>Can </a:t>
            </a:r>
            <a:r>
              <a:rPr lang="en-GB" sz="2400" b="1" dirty="0">
                <a:solidFill>
                  <a:srgbClr val="000000"/>
                </a:solidFill>
                <a:latin typeface="Arial"/>
                <a:ea typeface="Calibri"/>
                <a:cs typeface="Times New Roman"/>
              </a:rPr>
              <a:t>you add some more benefits and challenges?</a:t>
            </a:r>
            <a:endParaRPr lang="en-GB" sz="2400" dirty="0">
              <a:latin typeface="Calibri"/>
              <a:ea typeface="Calibri"/>
              <a:cs typeface="Times New Roman"/>
            </a:endParaRPr>
          </a:p>
          <a:p>
            <a:pPr>
              <a:buClr>
                <a:schemeClr val="accent6">
                  <a:lumMod val="75000"/>
                </a:schemeClr>
              </a:buClr>
            </a:pPr>
            <a:endParaRPr lang="en-GB" sz="2400" dirty="0"/>
          </a:p>
        </p:txBody>
      </p:sp>
      <p:sp>
        <p:nvSpPr>
          <p:cNvPr id="4" name="Slide Number Placeholder 3"/>
          <p:cNvSpPr>
            <a:spLocks noGrp="1"/>
          </p:cNvSpPr>
          <p:nvPr>
            <p:ph type="sldNum" sz="quarter" idx="12"/>
          </p:nvPr>
        </p:nvSpPr>
        <p:spPr/>
        <p:txBody>
          <a:bodyPr/>
          <a:lstStyle/>
          <a:p>
            <a:fld id="{A397C43D-27AD-4A3D-8DEC-66A95DD9E4BC}" type="slidenum">
              <a:rPr lang="en-GB" smtClean="0"/>
              <a:t>6</a:t>
            </a:fld>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5492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448408" y="4923670"/>
            <a:ext cx="492443" cy="461665"/>
          </a:xfrm>
          <a:prstGeom prst="rect">
            <a:avLst/>
          </a:prstGeom>
        </p:spPr>
        <p:txBody>
          <a:bodyPr wrap="none">
            <a:spAutoFit/>
          </a:bodyPr>
          <a:lstStyle/>
          <a:p>
            <a:r>
              <a:rPr lang="en-GB" sz="2400" b="1" dirty="0">
                <a:solidFill>
                  <a:srgbClr val="FF0000"/>
                </a:solidFill>
                <a:latin typeface="Arial"/>
                <a:ea typeface="Calibri"/>
                <a:cs typeface="Times New Roman"/>
              </a:rPr>
              <a:t>B </a:t>
            </a:r>
            <a:endParaRPr lang="en-GB" sz="2400" b="1" dirty="0">
              <a:solidFill>
                <a:srgbClr val="FF0000"/>
              </a:solidFill>
            </a:endParaRPr>
          </a:p>
        </p:txBody>
      </p:sp>
      <p:sp>
        <p:nvSpPr>
          <p:cNvPr id="9" name="Rectangle 8"/>
          <p:cNvSpPr/>
          <p:nvPr/>
        </p:nvSpPr>
        <p:spPr>
          <a:xfrm>
            <a:off x="5448408" y="2752574"/>
            <a:ext cx="407484" cy="461665"/>
          </a:xfrm>
          <a:prstGeom prst="rect">
            <a:avLst/>
          </a:prstGeom>
        </p:spPr>
        <p:txBody>
          <a:bodyPr wrap="none">
            <a:spAutoFit/>
          </a:bodyPr>
          <a:lstStyle/>
          <a:p>
            <a:r>
              <a:rPr lang="en-GB" sz="2400" b="1" dirty="0" smtClean="0">
                <a:solidFill>
                  <a:srgbClr val="FF0000"/>
                </a:solidFill>
                <a:latin typeface="Arial"/>
                <a:ea typeface="Calibri"/>
                <a:cs typeface="Times New Roman"/>
              </a:rPr>
              <a:t>C</a:t>
            </a:r>
            <a:endParaRPr lang="en-GB" sz="2400" b="1" dirty="0">
              <a:solidFill>
                <a:srgbClr val="FF0000"/>
              </a:solidFill>
            </a:endParaRPr>
          </a:p>
        </p:txBody>
      </p:sp>
      <p:sp>
        <p:nvSpPr>
          <p:cNvPr id="10" name="Rectangle 9"/>
          <p:cNvSpPr/>
          <p:nvPr/>
        </p:nvSpPr>
        <p:spPr>
          <a:xfrm>
            <a:off x="5448408" y="3295348"/>
            <a:ext cx="492443" cy="461665"/>
          </a:xfrm>
          <a:prstGeom prst="rect">
            <a:avLst/>
          </a:prstGeom>
        </p:spPr>
        <p:txBody>
          <a:bodyPr wrap="none">
            <a:spAutoFit/>
          </a:bodyPr>
          <a:lstStyle/>
          <a:p>
            <a:r>
              <a:rPr lang="en-GB" sz="2400" b="1" dirty="0">
                <a:solidFill>
                  <a:srgbClr val="FF0000"/>
                </a:solidFill>
                <a:latin typeface="Arial"/>
                <a:ea typeface="Calibri"/>
                <a:cs typeface="Times New Roman"/>
              </a:rPr>
              <a:t>B </a:t>
            </a:r>
            <a:endParaRPr lang="en-GB" sz="2400" b="1" dirty="0">
              <a:solidFill>
                <a:srgbClr val="FF0000"/>
              </a:solidFill>
            </a:endParaRPr>
          </a:p>
        </p:txBody>
      </p:sp>
      <p:sp>
        <p:nvSpPr>
          <p:cNvPr id="11" name="Rectangle 10"/>
          <p:cNvSpPr/>
          <p:nvPr/>
        </p:nvSpPr>
        <p:spPr>
          <a:xfrm>
            <a:off x="5448408" y="2209800"/>
            <a:ext cx="492443" cy="461665"/>
          </a:xfrm>
          <a:prstGeom prst="rect">
            <a:avLst/>
          </a:prstGeom>
        </p:spPr>
        <p:txBody>
          <a:bodyPr wrap="none">
            <a:spAutoFit/>
          </a:bodyPr>
          <a:lstStyle/>
          <a:p>
            <a:r>
              <a:rPr lang="en-GB" sz="2400" b="1" dirty="0">
                <a:solidFill>
                  <a:srgbClr val="FF0000"/>
                </a:solidFill>
                <a:latin typeface="Arial"/>
                <a:ea typeface="Calibri"/>
                <a:cs typeface="Times New Roman"/>
              </a:rPr>
              <a:t>B </a:t>
            </a:r>
            <a:endParaRPr lang="en-GB" sz="2400" b="1" dirty="0">
              <a:solidFill>
                <a:srgbClr val="FF0000"/>
              </a:solidFill>
            </a:endParaRPr>
          </a:p>
        </p:txBody>
      </p:sp>
      <p:sp>
        <p:nvSpPr>
          <p:cNvPr id="12" name="Rectangle 11"/>
          <p:cNvSpPr/>
          <p:nvPr/>
        </p:nvSpPr>
        <p:spPr>
          <a:xfrm>
            <a:off x="5448408" y="3838122"/>
            <a:ext cx="407484" cy="461665"/>
          </a:xfrm>
          <a:prstGeom prst="rect">
            <a:avLst/>
          </a:prstGeom>
        </p:spPr>
        <p:txBody>
          <a:bodyPr wrap="none">
            <a:spAutoFit/>
          </a:bodyPr>
          <a:lstStyle/>
          <a:p>
            <a:r>
              <a:rPr lang="en-GB" sz="2400" b="1" dirty="0" smtClean="0">
                <a:solidFill>
                  <a:srgbClr val="FF0000"/>
                </a:solidFill>
                <a:latin typeface="Arial"/>
                <a:ea typeface="Calibri"/>
                <a:cs typeface="Times New Roman"/>
              </a:rPr>
              <a:t>C</a:t>
            </a:r>
            <a:endParaRPr lang="en-GB" sz="2400" b="1" dirty="0">
              <a:solidFill>
                <a:srgbClr val="FF0000"/>
              </a:solidFill>
            </a:endParaRPr>
          </a:p>
        </p:txBody>
      </p:sp>
      <p:sp>
        <p:nvSpPr>
          <p:cNvPr id="13" name="Rectangle 12"/>
          <p:cNvSpPr/>
          <p:nvPr/>
        </p:nvSpPr>
        <p:spPr>
          <a:xfrm>
            <a:off x="5448408" y="4380896"/>
            <a:ext cx="407484" cy="461665"/>
          </a:xfrm>
          <a:prstGeom prst="rect">
            <a:avLst/>
          </a:prstGeom>
        </p:spPr>
        <p:txBody>
          <a:bodyPr wrap="none">
            <a:spAutoFit/>
          </a:bodyPr>
          <a:lstStyle/>
          <a:p>
            <a:r>
              <a:rPr lang="en-GB" sz="2400" b="1" dirty="0" smtClean="0">
                <a:solidFill>
                  <a:srgbClr val="FF0000"/>
                </a:solidFill>
                <a:latin typeface="Arial"/>
                <a:ea typeface="Calibri"/>
                <a:cs typeface="Times New Roman"/>
              </a:rPr>
              <a:t>C</a:t>
            </a:r>
            <a:endParaRPr lang="en-GB" sz="2400" b="1" dirty="0">
              <a:solidFill>
                <a:srgbClr val="FF0000"/>
              </a:solidFill>
            </a:endParaRPr>
          </a:p>
        </p:txBody>
      </p:sp>
      <p:sp>
        <p:nvSpPr>
          <p:cNvPr id="14" name="Rounded Rectangle 13"/>
          <p:cNvSpPr/>
          <p:nvPr/>
        </p:nvSpPr>
        <p:spPr>
          <a:xfrm>
            <a:off x="541798" y="4401080"/>
            <a:ext cx="7924800" cy="1045179"/>
          </a:xfrm>
          <a:prstGeom prst="roundRect">
            <a:avLst/>
          </a:prstGeom>
          <a:solidFill>
            <a:srgbClr val="FFFFCC"/>
          </a:solidFill>
          <a:ln w="28575">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spcFirstLastPara="0" vert="horz" wrap="square" lIns="226114" tIns="226114" rIns="226114" bIns="226114" numCol="1" spcCol="1270" anchor="ctr" anchorCtr="0">
            <a:noAutofit/>
          </a:bodyPr>
          <a:lstStyle/>
          <a:p>
            <a:pPr lvl="0" algn="just" defTabSz="1377950" rtl="0">
              <a:lnSpc>
                <a:spcPct val="90000"/>
              </a:lnSpc>
              <a:spcBef>
                <a:spcPct val="0"/>
              </a:spcBef>
              <a:spcAft>
                <a:spcPct val="35000"/>
              </a:spcAft>
            </a:pPr>
            <a:r>
              <a:rPr lang="en-GB" sz="2000" i="1" kern="1200" dirty="0" smtClean="0">
                <a:solidFill>
                  <a:schemeClr val="tx1"/>
                </a:solidFill>
                <a:latin typeface="Arial" pitchFamily="34" charset="0"/>
                <a:cs typeface="Arial" pitchFamily="34" charset="0"/>
              </a:rPr>
              <a:t>Other benefits: </a:t>
            </a:r>
            <a:r>
              <a:rPr lang="en-GB" sz="2000" kern="1200" dirty="0" smtClean="0">
                <a:solidFill>
                  <a:schemeClr val="tx1"/>
                </a:solidFill>
                <a:latin typeface="Arial" pitchFamily="34" charset="0"/>
                <a:cs typeface="Arial" pitchFamily="34" charset="0"/>
              </a:rPr>
              <a:t>creating national/regional pride, helping develop tourism, helping improve local infrastructure and services, creating cohesion between craft families and communities</a:t>
            </a:r>
            <a:endParaRPr lang="en-GB" sz="2000" kern="1200" dirty="0">
              <a:solidFill>
                <a:schemeClr val="tx1"/>
              </a:solidFill>
              <a:latin typeface="Arial" pitchFamily="34" charset="0"/>
              <a:cs typeface="Arial" pitchFamily="34" charset="0"/>
            </a:endParaRPr>
          </a:p>
        </p:txBody>
      </p:sp>
      <p:sp>
        <p:nvSpPr>
          <p:cNvPr id="15" name="Rounded Rectangle 14"/>
          <p:cNvSpPr/>
          <p:nvPr/>
        </p:nvSpPr>
        <p:spPr>
          <a:xfrm>
            <a:off x="541798" y="5830524"/>
            <a:ext cx="7924800" cy="822960"/>
          </a:xfrm>
          <a:prstGeom prst="roundRect">
            <a:avLst/>
          </a:prstGeom>
          <a:solidFill>
            <a:srgbClr val="FFFFCC"/>
          </a:solidFill>
          <a:ln w="28575">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spcFirstLastPara="0" vert="horz" wrap="square" lIns="226114" tIns="226114" rIns="226114" bIns="226114" numCol="1" spcCol="1270" anchor="ctr" anchorCtr="0">
            <a:noAutofit/>
          </a:bodyPr>
          <a:lstStyle/>
          <a:p>
            <a:pPr lvl="0" algn="just" defTabSz="1377950" rtl="0">
              <a:lnSpc>
                <a:spcPct val="90000"/>
              </a:lnSpc>
              <a:spcBef>
                <a:spcPct val="0"/>
              </a:spcBef>
              <a:spcAft>
                <a:spcPct val="35000"/>
              </a:spcAft>
            </a:pPr>
            <a:r>
              <a:rPr lang="en-GB" sz="2000" i="1" kern="1200" dirty="0" smtClean="0">
                <a:solidFill>
                  <a:schemeClr val="tx1"/>
                </a:solidFill>
                <a:latin typeface="Arial" pitchFamily="34" charset="0"/>
                <a:cs typeface="Arial" pitchFamily="34" charset="0"/>
              </a:rPr>
              <a:t>Other challenges: </a:t>
            </a:r>
            <a:r>
              <a:rPr lang="en-GB" sz="2000" kern="1200" dirty="0" smtClean="0">
                <a:solidFill>
                  <a:schemeClr val="tx1"/>
                </a:solidFill>
                <a:latin typeface="Arial" pitchFamily="34" charset="0"/>
                <a:cs typeface="Arial" pitchFamily="34" charset="0"/>
              </a:rPr>
              <a:t>limited designs, natural resources running out, competition from other countries</a:t>
            </a:r>
            <a:endParaRPr lang="en-GB" sz="2000"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038842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p:bldP spid="9" grpId="0" uiExpand="1"/>
      <p:bldP spid="10" grpId="0" uiExpand="1"/>
      <p:bldP spid="11" grpId="0" uiExpand="1"/>
      <p:bldP spid="12" grpId="0" uiExpand="1"/>
      <p:bldP spid="13" grpId="0" uiExpand="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
            <a:ext cx="8229600" cy="6248400"/>
          </a:xfrm>
        </p:spPr>
        <p:txBody>
          <a:bodyPr>
            <a:normAutofit/>
          </a:bodyPr>
          <a:lstStyle/>
          <a:p>
            <a:pPr marL="0" indent="0" algn="just">
              <a:spcAft>
                <a:spcPts val="0"/>
              </a:spcAft>
              <a:buNone/>
            </a:pPr>
            <a:r>
              <a:rPr lang="en-GB" sz="2400" b="1" dirty="0">
                <a:latin typeface="Arial"/>
                <a:ea typeface="Calibri"/>
                <a:cs typeface="Times New Roman"/>
              </a:rPr>
              <a:t>Activity</a:t>
            </a:r>
            <a:r>
              <a:rPr lang="en-GB" sz="2400" b="1" dirty="0">
                <a:solidFill>
                  <a:srgbClr val="DA0000"/>
                </a:solidFill>
                <a:latin typeface="Arial"/>
                <a:ea typeface="Calibri"/>
                <a:cs typeface="Times New Roman"/>
              </a:rPr>
              <a:t> 5. </a:t>
            </a:r>
            <a:r>
              <a:rPr lang="en-GB" sz="2400" b="1" dirty="0">
                <a:solidFill>
                  <a:srgbClr val="000000"/>
                </a:solidFill>
                <a:latin typeface="Arial"/>
                <a:ea typeface="Calibri"/>
                <a:cs typeface="Times New Roman"/>
              </a:rPr>
              <a:t>Imagine that your group is responsible for promoting traditional crafts in your area. Propose an action plan to deal with the challenges</a:t>
            </a:r>
            <a:r>
              <a:rPr lang="en-GB" sz="2400" b="1" dirty="0" smtClean="0">
                <a:solidFill>
                  <a:srgbClr val="000000"/>
                </a:solidFill>
                <a:latin typeface="Arial"/>
                <a:ea typeface="Calibri"/>
                <a:cs typeface="Times New Roman"/>
              </a:rPr>
              <a:t>.</a:t>
            </a:r>
            <a:endParaRPr lang="en-GB" sz="2400" dirty="0">
              <a:latin typeface="Calibri"/>
              <a:ea typeface="Calibri"/>
              <a:cs typeface="Times New Roman"/>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t>7</a:t>
            </a:fld>
            <a:endParaRPr lang="en-GB" dirty="0"/>
          </a:p>
        </p:txBody>
      </p:sp>
      <p:sp>
        <p:nvSpPr>
          <p:cNvPr id="5" name="Rectangle 4"/>
          <p:cNvSpPr>
            <a:spLocks noChangeAspect="1"/>
          </p:cNvSpPr>
          <p:nvPr/>
        </p:nvSpPr>
        <p:spPr>
          <a:xfrm>
            <a:off x="457609" y="1284516"/>
            <a:ext cx="3217120" cy="2377440"/>
          </a:xfrm>
          <a:prstGeom prst="rect">
            <a:avLst/>
          </a:prstGeom>
          <a:blipFill>
            <a:blip r:embed="rId2">
              <a:extLst>
                <a:ext uri="{28A0092B-C50C-407E-A947-70E740481C1C}">
                  <a14:useLocalDpi xmlns:a14="http://schemas.microsoft.com/office/drawing/2010/main" val="0"/>
                </a:ext>
              </a:extLst>
            </a:blip>
            <a:srcRect/>
            <a:stretch>
              <a:fillRect l="-2000" r="-2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tangle 5"/>
          <p:cNvSpPr>
            <a:spLocks noChangeAspect="1"/>
          </p:cNvSpPr>
          <p:nvPr/>
        </p:nvSpPr>
        <p:spPr>
          <a:xfrm>
            <a:off x="5427578" y="1340527"/>
            <a:ext cx="3217120" cy="2377440"/>
          </a:xfrm>
          <a:prstGeom prst="rect">
            <a:avLst/>
          </a:prstGeom>
          <a:blipFill>
            <a:blip r:embed="rId3">
              <a:extLst>
                <a:ext uri="{28A0092B-C50C-407E-A947-70E740481C1C}">
                  <a14:useLocalDpi xmlns:a14="http://schemas.microsoft.com/office/drawing/2010/main" val="0"/>
                </a:ext>
              </a:extLst>
            </a:blip>
            <a:srcRect/>
            <a:stretch>
              <a:fillRect l="-3000" r="-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ectangle 6"/>
          <p:cNvSpPr>
            <a:spLocks noChangeAspect="1"/>
          </p:cNvSpPr>
          <p:nvPr/>
        </p:nvSpPr>
        <p:spPr>
          <a:xfrm>
            <a:off x="2210458" y="4440417"/>
            <a:ext cx="3217120" cy="2377440"/>
          </a:xfrm>
          <a:prstGeom prst="rect">
            <a:avLst/>
          </a:prstGeom>
          <a:blipFill>
            <a:blip r:embed="rId4">
              <a:extLst>
                <a:ext uri="{28A0092B-C50C-407E-A947-70E740481C1C}">
                  <a14:useLocalDpi xmlns:a14="http://schemas.microsoft.com/office/drawing/2010/main" val="0"/>
                </a:ext>
              </a:extLst>
            </a:blip>
            <a:srcRect/>
            <a:stretch>
              <a:fillRect l="-6000" r="-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ctangle 7"/>
          <p:cNvSpPr/>
          <p:nvPr/>
        </p:nvSpPr>
        <p:spPr>
          <a:xfrm>
            <a:off x="457609" y="3717967"/>
            <a:ext cx="3217120" cy="646331"/>
          </a:xfrm>
          <a:prstGeom prst="rect">
            <a:avLst/>
          </a:prstGeom>
        </p:spPr>
        <p:txBody>
          <a:bodyPr wrap="square">
            <a:spAutoFit/>
          </a:bodyPr>
          <a:lstStyle/>
          <a:p>
            <a:r>
              <a:rPr lang="en-US" b="1" dirty="0">
                <a:solidFill>
                  <a:srgbClr val="B32263"/>
                </a:solidFill>
                <a:latin typeface="Arial"/>
              </a:rPr>
              <a:t>Square Sticky Rice Cake: </a:t>
            </a:r>
            <a:r>
              <a:rPr lang="en-US" b="1" dirty="0" err="1">
                <a:solidFill>
                  <a:srgbClr val="B32263"/>
                </a:solidFill>
                <a:latin typeface="Arial"/>
              </a:rPr>
              <a:t>Tranh</a:t>
            </a:r>
            <a:r>
              <a:rPr lang="en-US" b="1" dirty="0">
                <a:solidFill>
                  <a:srgbClr val="B32263"/>
                </a:solidFill>
                <a:latin typeface="Arial"/>
              </a:rPr>
              <a:t> </a:t>
            </a:r>
            <a:r>
              <a:rPr lang="en-US" b="1" dirty="0" err="1">
                <a:solidFill>
                  <a:srgbClr val="B32263"/>
                </a:solidFill>
                <a:latin typeface="Arial"/>
              </a:rPr>
              <a:t>Khuc</a:t>
            </a:r>
            <a:r>
              <a:rPr lang="en-US" b="1" dirty="0">
                <a:solidFill>
                  <a:srgbClr val="B32263"/>
                </a:solidFill>
                <a:latin typeface="Arial"/>
              </a:rPr>
              <a:t> village, Hanoi </a:t>
            </a:r>
            <a:endParaRPr lang="en-US" b="1" i="0" dirty="0">
              <a:solidFill>
                <a:srgbClr val="B32263"/>
              </a:solidFill>
              <a:effectLst/>
              <a:latin typeface="Arial"/>
            </a:endParaRPr>
          </a:p>
        </p:txBody>
      </p:sp>
      <p:sp>
        <p:nvSpPr>
          <p:cNvPr id="9" name="Rectangle 8"/>
          <p:cNvSpPr>
            <a:spLocks noChangeAspect="1"/>
          </p:cNvSpPr>
          <p:nvPr/>
        </p:nvSpPr>
        <p:spPr>
          <a:xfrm>
            <a:off x="5427578" y="3753155"/>
            <a:ext cx="3217120" cy="646331"/>
          </a:xfrm>
          <a:prstGeom prst="rect">
            <a:avLst/>
          </a:prstGeom>
        </p:spPr>
        <p:txBody>
          <a:bodyPr wrap="square">
            <a:spAutoFit/>
          </a:bodyPr>
          <a:lstStyle/>
          <a:p>
            <a:r>
              <a:rPr lang="en-GB" b="1" dirty="0">
                <a:solidFill>
                  <a:srgbClr val="CC0066"/>
                </a:solidFill>
                <a:latin typeface="Arial" pitchFamily="34" charset="0"/>
                <a:cs typeface="Arial" pitchFamily="34" charset="0"/>
              </a:rPr>
              <a:t>Silver </a:t>
            </a:r>
            <a:r>
              <a:rPr lang="en-GB" b="1" dirty="0" smtClean="0">
                <a:solidFill>
                  <a:srgbClr val="CC0066"/>
                </a:solidFill>
                <a:latin typeface="Arial" pitchFamily="34" charset="0"/>
                <a:cs typeface="Arial" pitchFamily="34" charset="0"/>
              </a:rPr>
              <a:t>carving in Hang </a:t>
            </a:r>
            <a:r>
              <a:rPr lang="en-GB" b="1" dirty="0" err="1">
                <a:solidFill>
                  <a:srgbClr val="CC0066"/>
                </a:solidFill>
                <a:latin typeface="Arial" pitchFamily="34" charset="0"/>
                <a:cs typeface="Arial" pitchFamily="34" charset="0"/>
              </a:rPr>
              <a:t>Bac</a:t>
            </a:r>
            <a:r>
              <a:rPr lang="en-GB" b="1" dirty="0">
                <a:solidFill>
                  <a:srgbClr val="CC0066"/>
                </a:solidFill>
                <a:latin typeface="Arial" pitchFamily="34" charset="0"/>
                <a:cs typeface="Arial" pitchFamily="34" charset="0"/>
              </a:rPr>
              <a:t> street, Hanoi</a:t>
            </a:r>
          </a:p>
        </p:txBody>
      </p:sp>
      <p:sp>
        <p:nvSpPr>
          <p:cNvPr id="10" name="Rectangle 9"/>
          <p:cNvSpPr/>
          <p:nvPr/>
        </p:nvSpPr>
        <p:spPr>
          <a:xfrm>
            <a:off x="5577114" y="5334764"/>
            <a:ext cx="3082098" cy="646331"/>
          </a:xfrm>
          <a:prstGeom prst="rect">
            <a:avLst/>
          </a:prstGeom>
        </p:spPr>
        <p:txBody>
          <a:bodyPr wrap="square">
            <a:spAutoFit/>
          </a:bodyPr>
          <a:lstStyle/>
          <a:p>
            <a:r>
              <a:rPr lang="en-GB" b="1" dirty="0" err="1" smtClean="0">
                <a:solidFill>
                  <a:srgbClr val="CC0066"/>
                </a:solidFill>
                <a:latin typeface="Arial" pitchFamily="34" charset="0"/>
                <a:cs typeface="Arial" pitchFamily="34" charset="0"/>
              </a:rPr>
              <a:t>Ngu</a:t>
            </a:r>
            <a:r>
              <a:rPr lang="en-GB" b="1" dirty="0" smtClean="0">
                <a:solidFill>
                  <a:srgbClr val="CC0066"/>
                </a:solidFill>
                <a:latin typeface="Arial" pitchFamily="34" charset="0"/>
                <a:cs typeface="Arial" pitchFamily="34" charset="0"/>
              </a:rPr>
              <a:t> </a:t>
            </a:r>
            <a:r>
              <a:rPr lang="en-GB" b="1" dirty="0" err="1" smtClean="0">
                <a:solidFill>
                  <a:srgbClr val="CC0066"/>
                </a:solidFill>
                <a:latin typeface="Arial" pitchFamily="34" charset="0"/>
                <a:cs typeface="Arial" pitchFamily="34" charset="0"/>
              </a:rPr>
              <a:t>Xa</a:t>
            </a:r>
            <a:r>
              <a:rPr lang="en-GB" b="1" dirty="0" smtClean="0">
                <a:solidFill>
                  <a:srgbClr val="CC0066"/>
                </a:solidFill>
                <a:latin typeface="Arial" pitchFamily="34" charset="0"/>
                <a:cs typeface="Arial" pitchFamily="34" charset="0"/>
              </a:rPr>
              <a:t> Bronze </a:t>
            </a:r>
            <a:r>
              <a:rPr lang="en-GB" b="1" dirty="0">
                <a:solidFill>
                  <a:srgbClr val="CC0066"/>
                </a:solidFill>
                <a:latin typeface="Arial" pitchFamily="34" charset="0"/>
                <a:cs typeface="Arial" pitchFamily="34" charset="0"/>
              </a:rPr>
              <a:t>casting </a:t>
            </a:r>
            <a:r>
              <a:rPr lang="en-GB" b="1" dirty="0" smtClean="0">
                <a:solidFill>
                  <a:srgbClr val="CC0066"/>
                </a:solidFill>
                <a:latin typeface="Arial" pitchFamily="34" charset="0"/>
                <a:cs typeface="Arial" pitchFamily="34" charset="0"/>
              </a:rPr>
              <a:t>Ba </a:t>
            </a:r>
            <a:r>
              <a:rPr lang="en-GB" b="1" dirty="0" err="1">
                <a:solidFill>
                  <a:srgbClr val="CC0066"/>
                </a:solidFill>
                <a:latin typeface="Arial" pitchFamily="34" charset="0"/>
                <a:cs typeface="Arial" pitchFamily="34" charset="0"/>
              </a:rPr>
              <a:t>Dinh</a:t>
            </a:r>
            <a:r>
              <a:rPr lang="en-GB" b="1" dirty="0">
                <a:solidFill>
                  <a:srgbClr val="CC0066"/>
                </a:solidFill>
                <a:latin typeface="Arial" pitchFamily="34" charset="0"/>
                <a:cs typeface="Arial" pitchFamily="34" charset="0"/>
              </a:rPr>
              <a:t> District, Hanoi</a:t>
            </a:r>
          </a:p>
        </p:txBody>
      </p:sp>
    </p:spTree>
    <p:extLst>
      <p:ext uri="{BB962C8B-B14F-4D97-AF65-F5344CB8AC3E}">
        <p14:creationId xmlns:p14="http://schemas.microsoft.com/office/powerpoint/2010/main" val="311293987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A397C43D-27AD-4A3D-8DEC-66A95DD9E4BC}" type="slidenum">
              <a:rPr lang="en-GB" smtClean="0"/>
              <a:t>8</a:t>
            </a:fld>
            <a:endParaRPr lang="en-GB" dirty="0"/>
          </a:p>
        </p:txBody>
      </p:sp>
      <p:sp>
        <p:nvSpPr>
          <p:cNvPr id="7" name="Rectangle 6"/>
          <p:cNvSpPr>
            <a:spLocks noChangeAspect="1"/>
          </p:cNvSpPr>
          <p:nvPr/>
        </p:nvSpPr>
        <p:spPr>
          <a:xfrm>
            <a:off x="556922" y="327023"/>
            <a:ext cx="3226672" cy="2377440"/>
          </a:xfrm>
          <a:prstGeom prst="rect">
            <a:avLst/>
          </a:prstGeom>
          <a:blipFill>
            <a:blip r:embed="rId2">
              <a:extLst>
                <a:ext uri="{28A0092B-C50C-407E-A947-70E740481C1C}">
                  <a14:useLocalDpi xmlns:a14="http://schemas.microsoft.com/office/drawing/2010/main" val="0"/>
                </a:ext>
              </a:extLst>
            </a:blip>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p:cNvSpPr>
            <a:spLocks noChangeAspect="1"/>
          </p:cNvSpPr>
          <p:nvPr/>
        </p:nvSpPr>
        <p:spPr>
          <a:xfrm>
            <a:off x="5300416" y="327023"/>
            <a:ext cx="3226672" cy="2377440"/>
          </a:xfrm>
          <a:prstGeom prst="rect">
            <a:avLst/>
          </a:prstGeom>
          <a:blipFill>
            <a:blip r:embed="rId3">
              <a:extLst>
                <a:ext uri="{28A0092B-C50C-407E-A947-70E740481C1C}">
                  <a14:useLocalDpi xmlns:a14="http://schemas.microsoft.com/office/drawing/2010/main" val="0"/>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ctangle 10"/>
          <p:cNvSpPr>
            <a:spLocks noChangeAspect="1"/>
          </p:cNvSpPr>
          <p:nvPr/>
        </p:nvSpPr>
        <p:spPr>
          <a:xfrm>
            <a:off x="556922" y="3518583"/>
            <a:ext cx="3227832" cy="2378295"/>
          </a:xfrm>
          <a:prstGeom prst="rect">
            <a:avLst/>
          </a:prstGeom>
          <a:blipFill>
            <a:blip r:embed="rId4">
              <a:extLst>
                <a:ext uri="{28A0092B-C50C-407E-A947-70E740481C1C}">
                  <a14:useLocalDpi xmlns:a14="http://schemas.microsoft.com/office/drawing/2010/main" val="0"/>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Rectangle 12"/>
          <p:cNvSpPr>
            <a:spLocks noChangeAspect="1"/>
          </p:cNvSpPr>
          <p:nvPr/>
        </p:nvSpPr>
        <p:spPr>
          <a:xfrm>
            <a:off x="5300416" y="3518583"/>
            <a:ext cx="3226672" cy="2377440"/>
          </a:xfrm>
          <a:prstGeom prst="rect">
            <a:avLst/>
          </a:prstGeom>
          <a:blipFill>
            <a:blip r:embed="rId5">
              <a:extLst>
                <a:ext uri="{28A0092B-C50C-407E-A947-70E740481C1C}">
                  <a14:useLocalDpi xmlns:a14="http://schemas.microsoft.com/office/drawing/2010/main" val="0"/>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526441" y="2749805"/>
            <a:ext cx="3227832" cy="646331"/>
          </a:xfrm>
          <a:prstGeom prst="rect">
            <a:avLst/>
          </a:prstGeom>
        </p:spPr>
        <p:txBody>
          <a:bodyPr wrap="square">
            <a:spAutoFit/>
          </a:bodyPr>
          <a:lstStyle/>
          <a:p>
            <a:r>
              <a:rPr lang="en-GB" b="1" dirty="0">
                <a:solidFill>
                  <a:srgbClr val="B32263"/>
                </a:solidFill>
                <a:latin typeface="Arial"/>
              </a:rPr>
              <a:t>Embroidery: </a:t>
            </a:r>
            <a:r>
              <a:rPr lang="en-GB" b="1" dirty="0" err="1">
                <a:solidFill>
                  <a:srgbClr val="B32263"/>
                </a:solidFill>
                <a:latin typeface="Arial"/>
              </a:rPr>
              <a:t>Quat</a:t>
            </a:r>
            <a:r>
              <a:rPr lang="en-GB" b="1" dirty="0">
                <a:solidFill>
                  <a:srgbClr val="B32263"/>
                </a:solidFill>
                <a:latin typeface="Arial"/>
              </a:rPr>
              <a:t> Dong village, Ha Tay province </a:t>
            </a:r>
            <a:endParaRPr lang="en-GB" b="1" i="0" dirty="0">
              <a:solidFill>
                <a:srgbClr val="B32263"/>
              </a:solidFill>
              <a:effectLst/>
              <a:latin typeface="Arial"/>
            </a:endParaRPr>
          </a:p>
        </p:txBody>
      </p:sp>
      <p:sp>
        <p:nvSpPr>
          <p:cNvPr id="16" name="Rectangle 15"/>
          <p:cNvSpPr/>
          <p:nvPr/>
        </p:nvSpPr>
        <p:spPr>
          <a:xfrm>
            <a:off x="5269935" y="2749805"/>
            <a:ext cx="3227832" cy="646331"/>
          </a:xfrm>
          <a:prstGeom prst="rect">
            <a:avLst/>
          </a:prstGeom>
        </p:spPr>
        <p:txBody>
          <a:bodyPr wrap="square">
            <a:spAutoFit/>
          </a:bodyPr>
          <a:lstStyle/>
          <a:p>
            <a:r>
              <a:rPr lang="en-GB" b="1" dirty="0">
                <a:solidFill>
                  <a:srgbClr val="B32263"/>
                </a:solidFill>
                <a:latin typeface="Arial"/>
              </a:rPr>
              <a:t>Silk: Van </a:t>
            </a:r>
            <a:r>
              <a:rPr lang="en-GB" b="1" dirty="0" err="1">
                <a:solidFill>
                  <a:srgbClr val="B32263"/>
                </a:solidFill>
                <a:latin typeface="Arial"/>
              </a:rPr>
              <a:t>Phuc</a:t>
            </a:r>
            <a:r>
              <a:rPr lang="en-GB" b="1" dirty="0">
                <a:solidFill>
                  <a:srgbClr val="B32263"/>
                </a:solidFill>
                <a:latin typeface="Arial"/>
              </a:rPr>
              <a:t> village, Ha Tay province</a:t>
            </a:r>
            <a:endParaRPr lang="en-GB" b="1" i="0" dirty="0">
              <a:solidFill>
                <a:srgbClr val="B32263"/>
              </a:solidFill>
              <a:effectLst/>
              <a:latin typeface="Arial"/>
            </a:endParaRPr>
          </a:p>
        </p:txBody>
      </p:sp>
      <p:sp>
        <p:nvSpPr>
          <p:cNvPr id="17" name="Rectangle 16"/>
          <p:cNvSpPr/>
          <p:nvPr/>
        </p:nvSpPr>
        <p:spPr>
          <a:xfrm>
            <a:off x="522812" y="5912114"/>
            <a:ext cx="3363388" cy="646331"/>
          </a:xfrm>
          <a:prstGeom prst="rect">
            <a:avLst/>
          </a:prstGeom>
        </p:spPr>
        <p:txBody>
          <a:bodyPr wrap="square">
            <a:spAutoFit/>
          </a:bodyPr>
          <a:lstStyle/>
          <a:p>
            <a:r>
              <a:rPr lang="en-GB" b="1" dirty="0">
                <a:solidFill>
                  <a:srgbClr val="B32263"/>
                </a:solidFill>
                <a:latin typeface="Arial"/>
              </a:rPr>
              <a:t>Sedge Mats : </a:t>
            </a:r>
            <a:r>
              <a:rPr lang="en-GB" b="1" dirty="0" err="1">
                <a:solidFill>
                  <a:srgbClr val="B32263"/>
                </a:solidFill>
                <a:latin typeface="Arial"/>
              </a:rPr>
              <a:t>Dinh</a:t>
            </a:r>
            <a:r>
              <a:rPr lang="en-GB" b="1" dirty="0">
                <a:solidFill>
                  <a:srgbClr val="B32263"/>
                </a:solidFill>
                <a:latin typeface="Arial"/>
              </a:rPr>
              <a:t> Yen village, Dong </a:t>
            </a:r>
            <a:r>
              <a:rPr lang="en-GB" b="1" dirty="0" err="1">
                <a:solidFill>
                  <a:srgbClr val="B32263"/>
                </a:solidFill>
                <a:latin typeface="Arial"/>
              </a:rPr>
              <a:t>Thap</a:t>
            </a:r>
            <a:r>
              <a:rPr lang="en-GB" b="1" dirty="0">
                <a:solidFill>
                  <a:srgbClr val="B32263"/>
                </a:solidFill>
                <a:latin typeface="Arial"/>
              </a:rPr>
              <a:t> province</a:t>
            </a:r>
            <a:endParaRPr lang="en-GB" b="1" i="0" dirty="0">
              <a:solidFill>
                <a:srgbClr val="B32263"/>
              </a:solidFill>
              <a:effectLst/>
              <a:latin typeface="Arial"/>
            </a:endParaRPr>
          </a:p>
        </p:txBody>
      </p:sp>
      <p:sp>
        <p:nvSpPr>
          <p:cNvPr id="18" name="Rectangle 17"/>
          <p:cNvSpPr/>
          <p:nvPr/>
        </p:nvSpPr>
        <p:spPr>
          <a:xfrm>
            <a:off x="5300415" y="5912114"/>
            <a:ext cx="3227832" cy="646331"/>
          </a:xfrm>
          <a:prstGeom prst="rect">
            <a:avLst/>
          </a:prstGeom>
        </p:spPr>
        <p:txBody>
          <a:bodyPr wrap="square">
            <a:spAutoFit/>
          </a:bodyPr>
          <a:lstStyle/>
          <a:p>
            <a:r>
              <a:rPr lang="fr-FR" b="1" dirty="0" err="1">
                <a:solidFill>
                  <a:srgbClr val="B32263"/>
                </a:solidFill>
                <a:latin typeface="Arial"/>
              </a:rPr>
              <a:t>Ceramics</a:t>
            </a:r>
            <a:r>
              <a:rPr lang="fr-FR" b="1" dirty="0">
                <a:solidFill>
                  <a:srgbClr val="B32263"/>
                </a:solidFill>
                <a:latin typeface="Arial"/>
              </a:rPr>
              <a:t>: Bat </a:t>
            </a:r>
            <a:r>
              <a:rPr lang="fr-FR" b="1" dirty="0" err="1">
                <a:solidFill>
                  <a:srgbClr val="B32263"/>
                </a:solidFill>
                <a:latin typeface="Arial"/>
              </a:rPr>
              <a:t>Trang</a:t>
            </a:r>
            <a:r>
              <a:rPr lang="fr-FR" b="1" dirty="0">
                <a:solidFill>
                  <a:srgbClr val="B32263"/>
                </a:solidFill>
                <a:latin typeface="Arial"/>
              </a:rPr>
              <a:t> village, Hai Dung province</a:t>
            </a:r>
            <a:endParaRPr lang="fr-FR" b="1" i="0" dirty="0">
              <a:solidFill>
                <a:srgbClr val="B32263"/>
              </a:solidFill>
              <a:effectLst/>
              <a:latin typeface="Arial"/>
            </a:endParaRPr>
          </a:p>
        </p:txBody>
      </p:sp>
    </p:spTree>
    <p:extLst>
      <p:ext uri="{BB962C8B-B14F-4D97-AF65-F5344CB8AC3E}">
        <p14:creationId xmlns:p14="http://schemas.microsoft.com/office/powerpoint/2010/main" val="3193319684"/>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2572</TotalTime>
  <Words>746</Words>
  <Application>Microsoft Office PowerPoint</Application>
  <PresentationFormat>On-screen Show (4:3)</PresentationFormat>
  <Paragraphs>117</Paragraphs>
  <Slides>12</Slides>
  <Notes>1</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I. Vocabulary</vt:lpstr>
      <vt:lpstr>I. Reading</vt:lpstr>
      <vt:lpstr>PowerPoint Presentation</vt:lpstr>
      <vt:lpstr>PowerPoint Presentation</vt:lpstr>
      <vt:lpstr>PowerPoint Presentation</vt:lpstr>
      <vt:lpstr>II. Speaking</vt:lpstr>
      <vt:lpstr>PowerPoint Presentation</vt:lpstr>
      <vt:lpstr>PowerPoint Presentation</vt:lpstr>
      <vt:lpstr>PowerPoint Presentation</vt:lpstr>
      <vt:lpstr>III. Homework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the teachers to our class</dc:title>
  <dc:creator>Nguyet</dc:creator>
  <cp:lastModifiedBy>Nguyet</cp:lastModifiedBy>
  <cp:revision>417</cp:revision>
  <dcterms:created xsi:type="dcterms:W3CDTF">2016-12-15T15:38:30Z</dcterms:created>
  <dcterms:modified xsi:type="dcterms:W3CDTF">2017-09-21T07:02:05Z</dcterms:modified>
</cp:coreProperties>
</file>